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285" r:id="rId3"/>
    <p:sldId id="280" r:id="rId4"/>
    <p:sldId id="301" r:id="rId5"/>
    <p:sldId id="300" r:id="rId6"/>
    <p:sldId id="257" r:id="rId7"/>
    <p:sldId id="279" r:id="rId8"/>
    <p:sldId id="259" r:id="rId9"/>
    <p:sldId id="260" r:id="rId10"/>
    <p:sldId id="293" r:id="rId11"/>
    <p:sldId id="299" r:id="rId12"/>
    <p:sldId id="304" r:id="rId13"/>
    <p:sldId id="305" r:id="rId14"/>
    <p:sldId id="291" r:id="rId15"/>
    <p:sldId id="262" r:id="rId16"/>
    <p:sldId id="283" r:id="rId17"/>
    <p:sldId id="266" r:id="rId18"/>
    <p:sldId id="264" r:id="rId19"/>
    <p:sldId id="265" r:id="rId20"/>
    <p:sldId id="267" r:id="rId21"/>
    <p:sldId id="269" r:id="rId22"/>
    <p:sldId id="272" r:id="rId23"/>
    <p:sldId id="292" r:id="rId24"/>
    <p:sldId id="303" r:id="rId25"/>
    <p:sldId id="302" r:id="rId26"/>
    <p:sldId id="290" r:id="rId27"/>
    <p:sldId id="297" r:id="rId28"/>
    <p:sldId id="298" r:id="rId29"/>
    <p:sldId id="281" r:id="rId30"/>
    <p:sldId id="289" r:id="rId31"/>
    <p:sldId id="273" r:id="rId32"/>
  </p:sldIdLst>
  <p:sldSz cx="9144000" cy="6858000" type="screen4x3"/>
  <p:notesSz cx="6946900" cy="9207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ikel Sharpe" initials="TS" lastIdx="9" clrIdx="0"/>
  <p:cmAuthor id="1" name="Windows 7 pro X64" initials="W7pX"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5" autoAdjust="0"/>
    <p:restoredTop sz="87518" autoAdjust="0"/>
  </p:normalViewPr>
  <p:slideViewPr>
    <p:cSldViewPr>
      <p:cViewPr varScale="1">
        <p:scale>
          <a:sx n="81" d="100"/>
          <a:sy n="81" d="100"/>
        </p:scale>
        <p:origin x="174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0375"/>
          </a:xfrm>
          <a:prstGeom prst="rect">
            <a:avLst/>
          </a:prstGeom>
        </p:spPr>
        <p:txBody>
          <a:bodyPr vert="horz" lIns="92301" tIns="46151" rIns="92301" bIns="46151" rtlCol="0"/>
          <a:lstStyle>
            <a:lvl1pPr algn="l">
              <a:defRPr sz="1200"/>
            </a:lvl1pPr>
          </a:lstStyle>
          <a:p>
            <a:endParaRPr lang="en-US"/>
          </a:p>
        </p:txBody>
      </p:sp>
      <p:sp>
        <p:nvSpPr>
          <p:cNvPr id="3" name="Date Placeholder 2"/>
          <p:cNvSpPr>
            <a:spLocks noGrp="1"/>
          </p:cNvSpPr>
          <p:nvPr>
            <p:ph type="dt" idx="1"/>
          </p:nvPr>
        </p:nvSpPr>
        <p:spPr>
          <a:xfrm>
            <a:off x="3934970" y="0"/>
            <a:ext cx="3010323" cy="460375"/>
          </a:xfrm>
          <a:prstGeom prst="rect">
            <a:avLst/>
          </a:prstGeom>
        </p:spPr>
        <p:txBody>
          <a:bodyPr vert="horz" lIns="92301" tIns="46151" rIns="92301" bIns="46151" rtlCol="0"/>
          <a:lstStyle>
            <a:lvl1pPr algn="r">
              <a:defRPr sz="1200"/>
            </a:lvl1pPr>
          </a:lstStyle>
          <a:p>
            <a:fld id="{FE51FADD-C150-4154-8AD7-DF7F2AE608E1}" type="datetimeFigureOut">
              <a:rPr lang="en-US" smtClean="0"/>
              <a:t>8/5/2015</a:t>
            </a:fld>
            <a:endParaRPr lang="en-US"/>
          </a:p>
        </p:txBody>
      </p:sp>
      <p:sp>
        <p:nvSpPr>
          <p:cNvPr id="4" name="Slide Image Placeholder 3"/>
          <p:cNvSpPr>
            <a:spLocks noGrp="1" noRot="1" noChangeAspect="1"/>
          </p:cNvSpPr>
          <p:nvPr>
            <p:ph type="sldImg" idx="2"/>
          </p:nvPr>
        </p:nvSpPr>
        <p:spPr>
          <a:xfrm>
            <a:off x="1171575" y="690563"/>
            <a:ext cx="4603750" cy="3452812"/>
          </a:xfrm>
          <a:prstGeom prst="rect">
            <a:avLst/>
          </a:prstGeom>
          <a:noFill/>
          <a:ln w="12700">
            <a:solidFill>
              <a:prstClr val="black"/>
            </a:solidFill>
          </a:ln>
        </p:spPr>
        <p:txBody>
          <a:bodyPr vert="horz" lIns="92301" tIns="46151" rIns="92301" bIns="46151" rtlCol="0" anchor="ctr"/>
          <a:lstStyle/>
          <a:p>
            <a:endParaRPr lang="en-US"/>
          </a:p>
        </p:txBody>
      </p:sp>
      <p:sp>
        <p:nvSpPr>
          <p:cNvPr id="5" name="Notes Placeholder 4"/>
          <p:cNvSpPr>
            <a:spLocks noGrp="1"/>
          </p:cNvSpPr>
          <p:nvPr>
            <p:ph type="body" sz="quarter" idx="3"/>
          </p:nvPr>
        </p:nvSpPr>
        <p:spPr>
          <a:xfrm>
            <a:off x="694690" y="4373563"/>
            <a:ext cx="5557520" cy="4143375"/>
          </a:xfrm>
          <a:prstGeom prst="rect">
            <a:avLst/>
          </a:prstGeom>
        </p:spPr>
        <p:txBody>
          <a:bodyPr vert="horz" lIns="92301" tIns="46151" rIns="92301" bIns="4615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45527"/>
            <a:ext cx="3010323" cy="460375"/>
          </a:xfrm>
          <a:prstGeom prst="rect">
            <a:avLst/>
          </a:prstGeom>
        </p:spPr>
        <p:txBody>
          <a:bodyPr vert="horz" lIns="92301" tIns="46151" rIns="92301" bIns="46151"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45527"/>
            <a:ext cx="3010323" cy="460375"/>
          </a:xfrm>
          <a:prstGeom prst="rect">
            <a:avLst/>
          </a:prstGeom>
        </p:spPr>
        <p:txBody>
          <a:bodyPr vert="horz" lIns="92301" tIns="46151" rIns="92301" bIns="46151" rtlCol="0" anchor="b"/>
          <a:lstStyle>
            <a:lvl1pPr algn="r">
              <a:defRPr sz="1200"/>
            </a:lvl1pPr>
          </a:lstStyle>
          <a:p>
            <a:fld id="{B9076B21-17D1-45AF-9E48-74AE53F16441}" type="slidenum">
              <a:rPr lang="en-US" smtClean="0"/>
              <a:t>‹#›</a:t>
            </a:fld>
            <a:endParaRPr lang="en-US"/>
          </a:p>
        </p:txBody>
      </p:sp>
    </p:spTree>
    <p:extLst>
      <p:ext uri="{BB962C8B-B14F-4D97-AF65-F5344CB8AC3E}">
        <p14:creationId xmlns:p14="http://schemas.microsoft.com/office/powerpoint/2010/main" val="3250753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PLACEHOLDER</a:t>
            </a:r>
          </a:p>
        </p:txBody>
      </p:sp>
      <p:sp>
        <p:nvSpPr>
          <p:cNvPr id="4" name="Slide Number Placeholder 3"/>
          <p:cNvSpPr>
            <a:spLocks noGrp="1"/>
          </p:cNvSpPr>
          <p:nvPr>
            <p:ph type="sldNum" sz="quarter" idx="10"/>
          </p:nvPr>
        </p:nvSpPr>
        <p:spPr/>
        <p:txBody>
          <a:bodyPr/>
          <a:lstStyle/>
          <a:p>
            <a:fld id="{B9076B21-17D1-45AF-9E48-74AE53F16441}" type="slidenum">
              <a:rPr lang="en-US" smtClean="0"/>
              <a:t>1</a:t>
            </a:fld>
            <a:endParaRPr lang="en-US"/>
          </a:p>
        </p:txBody>
      </p:sp>
    </p:spTree>
    <p:extLst>
      <p:ext uri="{BB962C8B-B14F-4D97-AF65-F5344CB8AC3E}">
        <p14:creationId xmlns:p14="http://schemas.microsoft.com/office/powerpoint/2010/main" val="3077354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b="0" dirty="0" smtClean="0"/>
              <a:t>This is an </a:t>
            </a:r>
            <a:r>
              <a:rPr lang="en-US" b="0" baseline="0" dirty="0" smtClean="0"/>
              <a:t>example of an edit check report that has meal counts that are out of compliance . Let’s analyze the report for November together. According to the eligible applications the maximum meals that can be counted against a free eligibility for lunch is 138. However, on this day the report indicated meals are recorded for 153 free eligible students. In this report we can identify that 15 meals are being recorded over the maximum and this is the reason why lunch meal count is out of compliance. Also note that besides meal count a factor could also be that MiSiS eligibility information has not communicated in CMS. Now, let’s move on the activity. </a:t>
            </a:r>
            <a:endParaRPr lang="en-US" b="0" dirty="0"/>
          </a:p>
        </p:txBody>
      </p:sp>
      <p:sp>
        <p:nvSpPr>
          <p:cNvPr id="4" name="Slide Number Placeholder 3"/>
          <p:cNvSpPr>
            <a:spLocks noGrp="1"/>
          </p:cNvSpPr>
          <p:nvPr>
            <p:ph type="sldNum" sz="quarter" idx="10"/>
          </p:nvPr>
        </p:nvSpPr>
        <p:spPr/>
        <p:txBody>
          <a:bodyPr/>
          <a:lstStyle/>
          <a:p>
            <a:fld id="{B9076B21-17D1-45AF-9E48-74AE53F16441}" type="slidenum">
              <a:rPr lang="en-US" smtClean="0"/>
              <a:t>10</a:t>
            </a:fld>
            <a:endParaRPr lang="en-US"/>
          </a:p>
        </p:txBody>
      </p:sp>
    </p:spTree>
    <p:extLst>
      <p:ext uri="{BB962C8B-B14F-4D97-AF65-F5344CB8AC3E}">
        <p14:creationId xmlns:p14="http://schemas.microsoft.com/office/powerpoint/2010/main" val="300725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dirty="0" smtClean="0"/>
              <a:t> Based</a:t>
            </a:r>
            <a:r>
              <a:rPr lang="en-US" baseline="0" dirty="0" smtClean="0"/>
              <a:t> on the training so far, what are the possible reasons your school site is out of compliance? Please click on </a:t>
            </a:r>
            <a:r>
              <a:rPr lang="en-US" b="1" baseline="0" dirty="0" smtClean="0"/>
              <a:t>all four </a:t>
            </a:r>
            <a:r>
              <a:rPr lang="en-US" baseline="0" dirty="0" smtClean="0"/>
              <a:t>correct reasons for a site to be out of compliance. After you have selected the four answers click on the blue box in the top right hand corner.  </a:t>
            </a:r>
            <a:endParaRPr lang="en-US" dirty="0"/>
          </a:p>
        </p:txBody>
      </p:sp>
      <p:sp>
        <p:nvSpPr>
          <p:cNvPr id="4" name="Slide Number Placeholder 3"/>
          <p:cNvSpPr>
            <a:spLocks noGrp="1"/>
          </p:cNvSpPr>
          <p:nvPr>
            <p:ph type="sldNum" sz="quarter" idx="10"/>
          </p:nvPr>
        </p:nvSpPr>
        <p:spPr/>
        <p:txBody>
          <a:bodyPr/>
          <a:lstStyle/>
          <a:p>
            <a:fld id="{B9076B21-17D1-45AF-9E48-74AE53F16441}" type="slidenum">
              <a:rPr lang="en-US" smtClean="0"/>
              <a:t>11</a:t>
            </a:fld>
            <a:endParaRPr lang="en-US"/>
          </a:p>
        </p:txBody>
      </p:sp>
    </p:spTree>
    <p:extLst>
      <p:ext uri="{BB962C8B-B14F-4D97-AF65-F5344CB8AC3E}">
        <p14:creationId xmlns:p14="http://schemas.microsoft.com/office/powerpoint/2010/main" val="218595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TELL: </a:t>
            </a:r>
            <a:r>
              <a:rPr lang="en-US" b="0" dirty="0" smtClean="0"/>
              <a:t>C</a:t>
            </a:r>
            <a:r>
              <a:rPr lang="en-US" dirty="0" smtClean="0"/>
              <a:t>orrect, the factors contributing to out of compliance</a:t>
            </a:r>
            <a:r>
              <a:rPr lang="en-US" baseline="0" dirty="0" smtClean="0"/>
              <a:t> are MISIS-CMS information, meal counts, P2, years 2 plus schools and attendance. Click in the box to continue. </a:t>
            </a:r>
            <a:endParaRPr lang="en-US" dirty="0"/>
          </a:p>
        </p:txBody>
      </p:sp>
      <p:sp>
        <p:nvSpPr>
          <p:cNvPr id="4" name="Slide Number Placeholder 3"/>
          <p:cNvSpPr>
            <a:spLocks noGrp="1"/>
          </p:cNvSpPr>
          <p:nvPr>
            <p:ph type="sldNum" sz="quarter" idx="10"/>
          </p:nvPr>
        </p:nvSpPr>
        <p:spPr/>
        <p:txBody>
          <a:bodyPr/>
          <a:lstStyle/>
          <a:p>
            <a:pPr>
              <a:defRPr/>
            </a:pPr>
            <a:fld id="{3D4D212D-4270-4CEF-88BA-A145793C8EA9}" type="slidenum">
              <a:rPr lang="en-US" smtClean="0"/>
              <a:pPr>
                <a:defRPr/>
              </a:pPr>
              <a:t>12</a:t>
            </a:fld>
            <a:endParaRPr lang="en-US" dirty="0"/>
          </a:p>
        </p:txBody>
      </p:sp>
    </p:spTree>
    <p:extLst>
      <p:ext uri="{BB962C8B-B14F-4D97-AF65-F5344CB8AC3E}">
        <p14:creationId xmlns:p14="http://schemas.microsoft.com/office/powerpoint/2010/main" val="393053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Incorrect</a:t>
            </a:r>
            <a:r>
              <a:rPr lang="en-US" baseline="0" dirty="0" smtClean="0"/>
              <a:t> , </a:t>
            </a:r>
            <a:r>
              <a:rPr lang="en-US" dirty="0" smtClean="0"/>
              <a:t>Click on the box to try again.</a:t>
            </a:r>
          </a:p>
        </p:txBody>
      </p:sp>
      <p:sp>
        <p:nvSpPr>
          <p:cNvPr id="4" name="Slide Number Placeholder 3"/>
          <p:cNvSpPr>
            <a:spLocks noGrp="1"/>
          </p:cNvSpPr>
          <p:nvPr>
            <p:ph type="sldNum" sz="quarter" idx="10"/>
          </p:nvPr>
        </p:nvSpPr>
        <p:spPr/>
        <p:txBody>
          <a:bodyPr/>
          <a:lstStyle/>
          <a:p>
            <a:pPr>
              <a:defRPr/>
            </a:pPr>
            <a:fld id="{3D4D212D-4270-4CEF-88BA-A145793C8EA9}" type="slidenum">
              <a:rPr lang="en-US" smtClean="0"/>
              <a:pPr>
                <a:defRPr/>
              </a:pPr>
              <a:t>13</a:t>
            </a:fld>
            <a:endParaRPr lang="en-US" dirty="0"/>
          </a:p>
        </p:txBody>
      </p:sp>
    </p:spTree>
    <p:extLst>
      <p:ext uri="{BB962C8B-B14F-4D97-AF65-F5344CB8AC3E}">
        <p14:creationId xmlns:p14="http://schemas.microsoft.com/office/powerpoint/2010/main" val="2851089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05805" rtl="0" eaLnBrk="1" fontAlgn="auto" latinLnBrk="0" hangingPunct="1">
              <a:lnSpc>
                <a:spcPct val="100000"/>
              </a:lnSpc>
              <a:spcBef>
                <a:spcPts val="0"/>
              </a:spcBef>
              <a:spcAft>
                <a:spcPts val="0"/>
              </a:spcAft>
              <a:buClrTx/>
              <a:buSzTx/>
              <a:buFontTx/>
              <a:buNone/>
              <a:tabLst/>
              <a:defRPr/>
            </a:pPr>
            <a:r>
              <a:rPr lang="en-US" b="1" dirty="0" smtClean="0"/>
              <a:t>TELL: </a:t>
            </a:r>
            <a:r>
              <a:rPr lang="en-US" b="0" dirty="0" smtClean="0"/>
              <a:t>The</a:t>
            </a:r>
            <a:r>
              <a:rPr lang="en-US" b="1" dirty="0" smtClean="0"/>
              <a:t> </a:t>
            </a:r>
            <a:r>
              <a:rPr lang="en-US" dirty="0" smtClean="0"/>
              <a:t>Menu Production Record is the end result of transferred data from the production worksheet. Menu</a:t>
            </a:r>
            <a:r>
              <a:rPr lang="en-US" baseline="0" dirty="0" smtClean="0"/>
              <a:t> production record provides written history of meals prepared, served and leftover.  </a:t>
            </a:r>
            <a:endParaRPr lang="en-US" sz="1200" dirty="0" smtClean="0"/>
          </a:p>
          <a:p>
            <a:pPr marL="0" lvl="1" defTabSz="905805"/>
            <a:r>
              <a:rPr lang="en-US" b="0" dirty="0" smtClean="0"/>
              <a:t>Verify the number of reimbursable meals</a:t>
            </a:r>
            <a:r>
              <a:rPr lang="en-US" b="0" baseline="0" dirty="0" smtClean="0"/>
              <a:t> and total meals served were entered correctly. </a:t>
            </a:r>
            <a:r>
              <a:rPr lang="en-US" b="0" dirty="0" smtClean="0"/>
              <a:t>The</a:t>
            </a:r>
            <a:r>
              <a:rPr lang="en-US" b="0" baseline="0" dirty="0" smtClean="0"/>
              <a:t> common error identified on the production record is the </a:t>
            </a:r>
            <a:r>
              <a:rPr lang="en-US" b="0" dirty="0" smtClean="0"/>
              <a:t>portion size</a:t>
            </a:r>
            <a:r>
              <a:rPr lang="en-US" dirty="0" smtClean="0"/>
              <a:t>.  It must indicate each </a:t>
            </a:r>
            <a:r>
              <a:rPr lang="en-US" dirty="0"/>
              <a:t>or serving </a:t>
            </a:r>
            <a:r>
              <a:rPr lang="en-US" b="1" dirty="0"/>
              <a:t>not</a:t>
            </a:r>
            <a:r>
              <a:rPr lang="en-US" dirty="0"/>
              <a:t> case or </a:t>
            </a:r>
            <a:r>
              <a:rPr lang="en-US" dirty="0" smtClean="0"/>
              <a:t>basket for the portion size. </a:t>
            </a:r>
            <a:r>
              <a:rPr lang="en-US" dirty="0"/>
              <a:t>The portion size will affect your portion cost, if you notice a large dollar amount in column 5 that means your portion size may be incorrect.  You would then need to re-open your production record and fix the mistake.  It is critical to look at all columns to ensure all figures have been transferred from production worksheet accurately</a:t>
            </a:r>
            <a:r>
              <a:rPr lang="en-US" sz="1200" dirty="0"/>
              <a:t>.  </a:t>
            </a:r>
            <a:endParaRPr lang="en-US" dirty="0"/>
          </a:p>
          <a:p>
            <a:r>
              <a:rPr lang="en-US" b="1" baseline="0" dirty="0" smtClean="0"/>
              <a:t>NEXT SLIDE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9076B21-17D1-45AF-9E48-74AE53F16441}" type="slidenum">
              <a:rPr lang="en-US" smtClean="0"/>
              <a:t>14</a:t>
            </a:fld>
            <a:endParaRPr lang="en-US"/>
          </a:p>
        </p:txBody>
      </p:sp>
    </p:spTree>
    <p:extLst>
      <p:ext uri="{BB962C8B-B14F-4D97-AF65-F5344CB8AC3E}">
        <p14:creationId xmlns:p14="http://schemas.microsoft.com/office/powerpoint/2010/main" val="1740848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a:t>The Till Report will list all </a:t>
            </a:r>
            <a:r>
              <a:rPr lang="en-US" dirty="0" smtClean="0"/>
              <a:t>of</a:t>
            </a:r>
            <a:r>
              <a:rPr lang="en-US" baseline="0" dirty="0" smtClean="0"/>
              <a:t> the</a:t>
            </a:r>
            <a:r>
              <a:rPr lang="en-US" dirty="0" smtClean="0"/>
              <a:t> till’s </a:t>
            </a:r>
            <a:r>
              <a:rPr lang="en-US" dirty="0"/>
              <a:t>activity </a:t>
            </a:r>
            <a:r>
              <a:rPr lang="en-US" baseline="0" dirty="0" smtClean="0"/>
              <a:t>for the day.</a:t>
            </a:r>
            <a:r>
              <a:rPr lang="en-US" dirty="0" smtClean="0"/>
              <a:t> </a:t>
            </a:r>
            <a:r>
              <a:rPr lang="en-US" dirty="0"/>
              <a:t>Review the till report to ensure </a:t>
            </a:r>
            <a:r>
              <a:rPr lang="en-US" dirty="0" smtClean="0"/>
              <a:t>that all </a:t>
            </a:r>
            <a:r>
              <a:rPr lang="en-US" dirty="0"/>
              <a:t>tills have been closed correctly </a:t>
            </a:r>
            <a:r>
              <a:rPr lang="en-US" dirty="0" smtClean="0"/>
              <a:t>and</a:t>
            </a:r>
            <a:r>
              <a:rPr lang="en-US" baseline="0" dirty="0" smtClean="0"/>
              <a:t> </a:t>
            </a:r>
            <a:r>
              <a:rPr lang="en-US" dirty="0" smtClean="0"/>
              <a:t>balanced</a:t>
            </a:r>
            <a:r>
              <a:rPr lang="en-US" baseline="0" dirty="0" smtClean="0"/>
              <a:t>. </a:t>
            </a:r>
            <a:r>
              <a:rPr lang="en-US" dirty="0" smtClean="0"/>
              <a:t>If </a:t>
            </a:r>
            <a:r>
              <a:rPr lang="en-US" dirty="0"/>
              <a:t>the total variance </a:t>
            </a:r>
            <a:r>
              <a:rPr lang="en-US" dirty="0" smtClean="0"/>
              <a:t>is</a:t>
            </a:r>
            <a:r>
              <a:rPr lang="en-US" baseline="0" dirty="0" smtClean="0"/>
              <a:t> over or short</a:t>
            </a:r>
            <a:r>
              <a:rPr lang="en-US" dirty="0" smtClean="0"/>
              <a:t>,</a:t>
            </a:r>
            <a:r>
              <a:rPr lang="en-US" baseline="0" dirty="0" smtClean="0"/>
              <a:t> </a:t>
            </a:r>
            <a:r>
              <a:rPr lang="en-US" dirty="0" smtClean="0"/>
              <a:t>communicate </a:t>
            </a:r>
            <a:r>
              <a:rPr lang="en-US" dirty="0"/>
              <a:t>with cashier to determine </a:t>
            </a:r>
            <a:r>
              <a:rPr lang="en-US" dirty="0" smtClean="0"/>
              <a:t>the reason </a:t>
            </a:r>
            <a:r>
              <a:rPr lang="en-US" dirty="0"/>
              <a:t>for </a:t>
            </a:r>
            <a:r>
              <a:rPr lang="en-US" dirty="0" smtClean="0"/>
              <a:t>the discrepancy.</a:t>
            </a:r>
            <a:r>
              <a:rPr lang="en-US" baseline="0" dirty="0" smtClean="0"/>
              <a:t> A</a:t>
            </a:r>
            <a:r>
              <a:rPr lang="en-US" dirty="0" smtClean="0"/>
              <a:t>ll </a:t>
            </a:r>
            <a:r>
              <a:rPr lang="en-US" dirty="0"/>
              <a:t>discrepancies must be resolved.  Document any unresolved </a:t>
            </a:r>
            <a:r>
              <a:rPr lang="en-US" dirty="0" smtClean="0"/>
              <a:t>discrepancies on the CMS </a:t>
            </a:r>
            <a:r>
              <a:rPr lang="en-US" dirty="0"/>
              <a:t>bank </a:t>
            </a:r>
            <a:r>
              <a:rPr lang="en-US" dirty="0" smtClean="0"/>
              <a:t>deposit memo section.  </a:t>
            </a:r>
            <a:endParaRPr lang="en-US" dirty="0"/>
          </a:p>
          <a:p>
            <a:r>
              <a:rPr lang="en-US" dirty="0"/>
              <a:t> </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B9076B21-17D1-45AF-9E48-74AE53F16441}" type="slidenum">
              <a:rPr lang="en-US" smtClean="0"/>
              <a:t>15</a:t>
            </a:fld>
            <a:endParaRPr lang="en-US"/>
          </a:p>
        </p:txBody>
      </p:sp>
    </p:spTree>
    <p:extLst>
      <p:ext uri="{BB962C8B-B14F-4D97-AF65-F5344CB8AC3E}">
        <p14:creationId xmlns:p14="http://schemas.microsoft.com/office/powerpoint/2010/main" val="3368082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TELL</a:t>
            </a:r>
            <a:r>
              <a:rPr lang="en-US" sz="2000" b="1" dirty="0"/>
              <a:t>: </a:t>
            </a:r>
            <a:r>
              <a:rPr lang="en-US" sz="2000" b="0" dirty="0" smtClean="0"/>
              <a:t>The</a:t>
            </a:r>
            <a:r>
              <a:rPr lang="en-US" sz="2000" b="1" baseline="0" dirty="0" smtClean="0"/>
              <a:t> </a:t>
            </a:r>
            <a:r>
              <a:rPr lang="en-US" dirty="0" smtClean="0"/>
              <a:t>Cafeteria</a:t>
            </a:r>
            <a:r>
              <a:rPr lang="en-US" baseline="0" dirty="0" smtClean="0"/>
              <a:t> Management System</a:t>
            </a:r>
            <a:r>
              <a:rPr lang="en-US" dirty="0" smtClean="0"/>
              <a:t> </a:t>
            </a:r>
            <a:r>
              <a:rPr lang="en-US" dirty="0"/>
              <a:t>has additional reports available to assist </a:t>
            </a:r>
            <a:r>
              <a:rPr lang="en-US" dirty="0" smtClean="0"/>
              <a:t>you in conducting self audits. Review the meal count report daily. Shopping </a:t>
            </a:r>
            <a:r>
              <a:rPr lang="en-US" dirty="0"/>
              <a:t>list audit, receiving and stock transfers, production audit and profit and </a:t>
            </a:r>
            <a:r>
              <a:rPr lang="en-US" dirty="0" smtClean="0"/>
              <a:t>loss reports </a:t>
            </a:r>
            <a:r>
              <a:rPr lang="en-US" dirty="0"/>
              <a:t>are </a:t>
            </a:r>
            <a:r>
              <a:rPr lang="en-US" dirty="0" smtClean="0"/>
              <a:t>reviewed </a:t>
            </a:r>
            <a:r>
              <a:rPr lang="en-US" dirty="0"/>
              <a:t>weekly. </a:t>
            </a:r>
            <a:r>
              <a:rPr lang="en-US" dirty="0" smtClean="0"/>
              <a:t>The physical </a:t>
            </a:r>
            <a:r>
              <a:rPr lang="en-US" dirty="0"/>
              <a:t>inventory report is the only report viewed monthly.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reports are used to double check figures entered</a:t>
            </a:r>
            <a:r>
              <a:rPr lang="en-US" baseline="0" dirty="0" smtClean="0"/>
              <a:t> manually </a:t>
            </a:r>
            <a:r>
              <a:rPr lang="en-US" dirty="0" smtClean="0"/>
              <a:t>for accuracy. If you notice a discrepancy in any of these reports corrections must be made immediately. These reports do not need to be printed, or saved to your desk top.</a:t>
            </a:r>
          </a:p>
          <a:p>
            <a:endParaRPr lang="en-US" b="1" dirty="0"/>
          </a:p>
        </p:txBody>
      </p:sp>
      <p:sp>
        <p:nvSpPr>
          <p:cNvPr id="4" name="Slide Number Placeholder 3"/>
          <p:cNvSpPr>
            <a:spLocks noGrp="1"/>
          </p:cNvSpPr>
          <p:nvPr>
            <p:ph type="sldNum" sz="quarter" idx="10"/>
          </p:nvPr>
        </p:nvSpPr>
        <p:spPr/>
        <p:txBody>
          <a:bodyPr/>
          <a:lstStyle/>
          <a:p>
            <a:fld id="{B9076B21-17D1-45AF-9E48-74AE53F16441}" type="slidenum">
              <a:rPr lang="en-US" smtClean="0"/>
              <a:t>16</a:t>
            </a:fld>
            <a:endParaRPr lang="en-US"/>
          </a:p>
        </p:txBody>
      </p:sp>
    </p:spTree>
    <p:extLst>
      <p:ext uri="{BB962C8B-B14F-4D97-AF65-F5344CB8AC3E}">
        <p14:creationId xmlns:p14="http://schemas.microsoft.com/office/powerpoint/2010/main" val="3238853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dirty="0" smtClean="0"/>
              <a:t>:</a:t>
            </a:r>
            <a:r>
              <a:rPr lang="en-US" b="0" baseline="0" dirty="0" smtClean="0"/>
              <a:t> </a:t>
            </a:r>
            <a:r>
              <a:rPr lang="en-US" sz="2600" dirty="0" smtClean="0"/>
              <a:t>The Meal Count Report will list POS terminal’s activity for the day.  Review the report to ensure:</a:t>
            </a:r>
            <a:r>
              <a:rPr lang="en-US" sz="100" baseline="0" dirty="0" smtClean="0"/>
              <a:t> that a</a:t>
            </a:r>
            <a:r>
              <a:rPr lang="en-US" sz="2200" dirty="0" smtClean="0"/>
              <a:t>ll POS terminals communicated to the managers computer, the meals reported coincide with the amount of food taken from each POS</a:t>
            </a:r>
            <a:r>
              <a:rPr lang="en-US" sz="2200" baseline="0" dirty="0" smtClean="0"/>
              <a:t> and that the </a:t>
            </a:r>
            <a:r>
              <a:rPr lang="en-US" sz="2200" dirty="0" smtClean="0"/>
              <a:t>“Reimbursable totals” on the meal count report match the  “# reimbursable meals” entered into the “ALL” field on the MEALS/REVENUES tab on Daily </a:t>
            </a:r>
            <a:r>
              <a:rPr lang="en-US" sz="2200" smtClean="0"/>
              <a:t>Production.</a:t>
            </a:r>
            <a:r>
              <a:rPr lang="en-US" sz="2200" baseline="0" smtClean="0"/>
              <a:t> </a:t>
            </a:r>
            <a:r>
              <a:rPr lang="en-US" sz="2200" b="1" smtClean="0"/>
              <a:t>Note</a:t>
            </a:r>
            <a:r>
              <a:rPr lang="en-US" sz="2200" b="1" dirty="0" smtClean="0"/>
              <a:t>: </a:t>
            </a:r>
            <a:r>
              <a:rPr lang="en-US" dirty="0" smtClean="0"/>
              <a:t>“Total meals” indicated on the meal count report may not match the “amount used” on the production worksheet.</a:t>
            </a:r>
          </a:p>
          <a:p>
            <a:endParaRPr lang="en-US" sz="2200" dirty="0" smtClean="0"/>
          </a:p>
          <a:p>
            <a:endParaRPr lang="en-US" dirty="0"/>
          </a:p>
          <a:p>
            <a:pPr defTabSz="923015">
              <a:defRPr/>
            </a:pPr>
            <a:endParaRPr lang="en-US" b="1" dirty="0"/>
          </a:p>
          <a:p>
            <a:pPr defTabSz="923015">
              <a:defRPr/>
            </a:pPr>
            <a:endParaRPr lang="en-US" dirty="0"/>
          </a:p>
          <a:p>
            <a:endParaRPr lang="en-US" dirty="0"/>
          </a:p>
        </p:txBody>
      </p:sp>
      <p:sp>
        <p:nvSpPr>
          <p:cNvPr id="4" name="Slide Number Placeholder 3"/>
          <p:cNvSpPr>
            <a:spLocks noGrp="1"/>
          </p:cNvSpPr>
          <p:nvPr>
            <p:ph type="sldNum" sz="quarter" idx="10"/>
          </p:nvPr>
        </p:nvSpPr>
        <p:spPr/>
        <p:txBody>
          <a:bodyPr/>
          <a:lstStyle/>
          <a:p>
            <a:fld id="{B9076B21-17D1-45AF-9E48-74AE53F16441}" type="slidenum">
              <a:rPr lang="en-US" smtClean="0"/>
              <a:t>17</a:t>
            </a:fld>
            <a:endParaRPr lang="en-US"/>
          </a:p>
        </p:txBody>
      </p:sp>
    </p:spTree>
    <p:extLst>
      <p:ext uri="{BB962C8B-B14F-4D97-AF65-F5344CB8AC3E}">
        <p14:creationId xmlns:p14="http://schemas.microsoft.com/office/powerpoint/2010/main" val="1634567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15">
              <a:defRPr/>
            </a:pPr>
            <a:r>
              <a:rPr lang="en-US" b="1" dirty="0"/>
              <a:t>TELL:  </a:t>
            </a:r>
            <a:r>
              <a:rPr lang="en-US" dirty="0"/>
              <a:t>The shopping list audit will list the status of the </a:t>
            </a:r>
            <a:r>
              <a:rPr lang="en-US" dirty="0" smtClean="0"/>
              <a:t>orders</a:t>
            </a:r>
            <a:r>
              <a:rPr lang="en-US" baseline="0" dirty="0" smtClean="0"/>
              <a:t> such as no order, open, completed, consolidated, missing and non delivery date. </a:t>
            </a:r>
            <a:r>
              <a:rPr lang="en-US" dirty="0" smtClean="0"/>
              <a:t>Review the report to </a:t>
            </a:r>
            <a:r>
              <a:rPr lang="en-US" dirty="0"/>
              <a:t>determine the status of the orders and verify information listed and/or complete any outstanding orders. </a:t>
            </a:r>
            <a:endParaRPr lang="en-US" dirty="0" smtClean="0"/>
          </a:p>
          <a:p>
            <a:pPr defTabSz="923015">
              <a:defRPr/>
            </a:pPr>
            <a:r>
              <a:rPr lang="en-US" dirty="0" smtClean="0"/>
              <a:t>Let’s </a:t>
            </a:r>
            <a:r>
              <a:rPr lang="en-US" dirty="0"/>
              <a:t>review </a:t>
            </a:r>
            <a:r>
              <a:rPr lang="en-US" dirty="0" smtClean="0"/>
              <a:t>the</a:t>
            </a:r>
            <a:r>
              <a:rPr lang="en-US" baseline="0" dirty="0" smtClean="0"/>
              <a:t> </a:t>
            </a:r>
            <a:r>
              <a:rPr lang="en-US" dirty="0" smtClean="0"/>
              <a:t>columns:   </a:t>
            </a:r>
            <a:r>
              <a:rPr lang="en-US" dirty="0"/>
              <a:t>“no order” </a:t>
            </a:r>
            <a:r>
              <a:rPr lang="en-US" dirty="0" smtClean="0"/>
              <a:t>means no order is </a:t>
            </a:r>
            <a:r>
              <a:rPr lang="en-US" dirty="0"/>
              <a:t>needed for that vendor, </a:t>
            </a:r>
            <a:r>
              <a:rPr lang="en-US" dirty="0" smtClean="0"/>
              <a:t>the “open</a:t>
            </a:r>
            <a:r>
              <a:rPr lang="en-US" dirty="0"/>
              <a:t>” </a:t>
            </a:r>
            <a:r>
              <a:rPr lang="en-US" dirty="0" smtClean="0"/>
              <a:t>column</a:t>
            </a:r>
            <a:r>
              <a:rPr lang="en-US" baseline="0" dirty="0" smtClean="0"/>
              <a:t> indicates that a</a:t>
            </a:r>
            <a:r>
              <a:rPr lang="en-US" dirty="0" smtClean="0"/>
              <a:t> shopping </a:t>
            </a:r>
            <a:r>
              <a:rPr lang="en-US" dirty="0"/>
              <a:t>list is still open </a:t>
            </a:r>
            <a:r>
              <a:rPr lang="en-US" dirty="0" smtClean="0"/>
              <a:t>and needs to be</a:t>
            </a:r>
            <a:r>
              <a:rPr lang="en-US" baseline="0" dirty="0" smtClean="0"/>
              <a:t> </a:t>
            </a:r>
            <a:r>
              <a:rPr lang="en-US" dirty="0" smtClean="0"/>
              <a:t>completed</a:t>
            </a:r>
            <a:r>
              <a:rPr lang="en-US" dirty="0"/>
              <a:t>, “completed” </a:t>
            </a:r>
            <a:r>
              <a:rPr lang="en-US" dirty="0" smtClean="0"/>
              <a:t>means your </a:t>
            </a:r>
            <a:r>
              <a:rPr lang="en-US" dirty="0"/>
              <a:t>shopping list is marked complete and ready for consolidation, “consolidated</a:t>
            </a:r>
            <a:r>
              <a:rPr lang="en-US" dirty="0" smtClean="0"/>
              <a:t>” indicates that the   shopping </a:t>
            </a:r>
            <a:r>
              <a:rPr lang="en-US" dirty="0"/>
              <a:t>list </a:t>
            </a:r>
            <a:r>
              <a:rPr lang="en-US" dirty="0" smtClean="0"/>
              <a:t> has been consolidated </a:t>
            </a:r>
            <a:r>
              <a:rPr lang="en-US" dirty="0"/>
              <a:t>at </a:t>
            </a:r>
            <a:r>
              <a:rPr lang="en-US" dirty="0" smtClean="0"/>
              <a:t>central office, </a:t>
            </a:r>
            <a:r>
              <a:rPr lang="en-US" dirty="0"/>
              <a:t>“missing” </a:t>
            </a:r>
            <a:r>
              <a:rPr lang="en-US" dirty="0" smtClean="0"/>
              <a:t>means the shopping </a:t>
            </a:r>
            <a:r>
              <a:rPr lang="en-US" dirty="0"/>
              <a:t>list is missing for the vendor and date, </a:t>
            </a:r>
            <a:r>
              <a:rPr lang="en-US" dirty="0" smtClean="0"/>
              <a:t>and “NDD</a:t>
            </a:r>
            <a:r>
              <a:rPr lang="en-US" dirty="0"/>
              <a:t>” </a:t>
            </a:r>
            <a:r>
              <a:rPr lang="en-US" dirty="0" smtClean="0"/>
              <a:t>stands for Non </a:t>
            </a:r>
            <a:r>
              <a:rPr lang="en-US" dirty="0"/>
              <a:t>Delivery Date, </a:t>
            </a:r>
            <a:r>
              <a:rPr lang="en-US" dirty="0" smtClean="0"/>
              <a:t>which</a:t>
            </a:r>
            <a:r>
              <a:rPr lang="en-US" baseline="0" dirty="0" smtClean="0"/>
              <a:t> implies that</a:t>
            </a:r>
            <a:r>
              <a:rPr lang="en-US" dirty="0" smtClean="0"/>
              <a:t> </a:t>
            </a:r>
            <a:r>
              <a:rPr lang="en-US" dirty="0"/>
              <a:t>the order </a:t>
            </a:r>
            <a:r>
              <a:rPr lang="en-US" dirty="0" smtClean="0"/>
              <a:t>was placed on </a:t>
            </a:r>
            <a:r>
              <a:rPr lang="en-US" dirty="0"/>
              <a:t>the wrong </a:t>
            </a:r>
            <a:r>
              <a:rPr lang="en-US" dirty="0" smtClean="0"/>
              <a:t>delivery day</a:t>
            </a:r>
            <a:r>
              <a:rPr lang="en-US" dirty="0"/>
              <a:t>. You should be aware of what vendor you are ordering from.  This report will vary from site to site. If you have a missing shopping </a:t>
            </a:r>
            <a:r>
              <a:rPr lang="en-US" dirty="0" smtClean="0"/>
              <a:t>list, </a:t>
            </a:r>
            <a:r>
              <a:rPr lang="en-US" dirty="0"/>
              <a:t>complete if needed.  An example would </a:t>
            </a:r>
            <a:r>
              <a:rPr lang="en-US" dirty="0" smtClean="0"/>
              <a:t>be a Chemical order,</a:t>
            </a:r>
            <a:r>
              <a:rPr lang="en-US" baseline="0" dirty="0" smtClean="0"/>
              <a:t> whereas they </a:t>
            </a:r>
            <a:r>
              <a:rPr lang="en-US" dirty="0" smtClean="0"/>
              <a:t>are </a:t>
            </a:r>
            <a:r>
              <a:rPr lang="en-US" dirty="0"/>
              <a:t>not </a:t>
            </a:r>
            <a:r>
              <a:rPr lang="en-US" dirty="0" smtClean="0"/>
              <a:t>ordered </a:t>
            </a:r>
            <a:r>
              <a:rPr lang="en-US" dirty="0"/>
              <a:t>on a regular basis.  So, this would </a:t>
            </a:r>
            <a:r>
              <a:rPr lang="en-US" dirty="0" smtClean="0"/>
              <a:t>show </a:t>
            </a:r>
            <a:r>
              <a:rPr lang="en-US" dirty="0"/>
              <a:t>missing when it is not </a:t>
            </a:r>
            <a:r>
              <a:rPr lang="en-US" dirty="0" smtClean="0"/>
              <a:t>ordered.</a:t>
            </a:r>
            <a:endParaRPr lang="en-US" dirty="0"/>
          </a:p>
          <a:p>
            <a:pPr defTabSz="923015">
              <a:defRPr/>
            </a:pPr>
            <a:endParaRPr lang="en-US" dirty="0"/>
          </a:p>
          <a:p>
            <a:pPr defTabSz="923015">
              <a:defRPr/>
            </a:pPr>
            <a:endParaRPr lang="en-US" b="1" dirty="0"/>
          </a:p>
          <a:p>
            <a:pPr defTabSz="923015">
              <a:defRPr/>
            </a:pPr>
            <a:endParaRPr lang="en-US" dirty="0"/>
          </a:p>
          <a:p>
            <a:endParaRPr lang="en-US" dirty="0"/>
          </a:p>
        </p:txBody>
      </p:sp>
      <p:sp>
        <p:nvSpPr>
          <p:cNvPr id="4" name="Slide Number Placeholder 3"/>
          <p:cNvSpPr>
            <a:spLocks noGrp="1"/>
          </p:cNvSpPr>
          <p:nvPr>
            <p:ph type="sldNum" sz="quarter" idx="10"/>
          </p:nvPr>
        </p:nvSpPr>
        <p:spPr/>
        <p:txBody>
          <a:bodyPr/>
          <a:lstStyle/>
          <a:p>
            <a:fld id="{B9076B21-17D1-45AF-9E48-74AE53F16441}" type="slidenum">
              <a:rPr lang="en-US" smtClean="0"/>
              <a:t>18</a:t>
            </a:fld>
            <a:endParaRPr lang="en-US"/>
          </a:p>
        </p:txBody>
      </p:sp>
    </p:spTree>
    <p:extLst>
      <p:ext uri="{BB962C8B-B14F-4D97-AF65-F5344CB8AC3E}">
        <p14:creationId xmlns:p14="http://schemas.microsoft.com/office/powerpoint/2010/main" val="1464573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TELL:  </a:t>
            </a:r>
            <a:r>
              <a:rPr lang="en-US" sz="1200" dirty="0"/>
              <a:t>Vendors are paid for goods received only after invoices are verified and the Food Service Manager/designee confirms receipt of the food and/or supplies. This is done by completing the receiving and stock transfer process in CMS. </a:t>
            </a:r>
            <a:r>
              <a:rPr lang="en-US" sz="1200" dirty="0" smtClean="0"/>
              <a:t>Review the receiving and stock transfer to ensure</a:t>
            </a:r>
            <a:r>
              <a:rPr lang="en-US" sz="1200" baseline="0" dirty="0" smtClean="0"/>
              <a:t> n</a:t>
            </a:r>
            <a:r>
              <a:rPr lang="en-US" sz="1200" dirty="0"/>
              <a:t>o outstanding receiving tickets are pending from the vendors. Complete receiving  tickets daily if you receive a </a:t>
            </a:r>
            <a:r>
              <a:rPr lang="en-US" sz="1200" dirty="0" smtClean="0"/>
              <a:t>delivery. </a:t>
            </a:r>
            <a:endParaRPr lang="en-US" sz="1200" b="1" dirty="0"/>
          </a:p>
          <a:p>
            <a:endParaRPr lang="en-US" dirty="0"/>
          </a:p>
        </p:txBody>
      </p:sp>
      <p:sp>
        <p:nvSpPr>
          <p:cNvPr id="4" name="Slide Number Placeholder 3"/>
          <p:cNvSpPr>
            <a:spLocks noGrp="1"/>
          </p:cNvSpPr>
          <p:nvPr>
            <p:ph type="sldNum" sz="quarter" idx="10"/>
          </p:nvPr>
        </p:nvSpPr>
        <p:spPr/>
        <p:txBody>
          <a:bodyPr/>
          <a:lstStyle/>
          <a:p>
            <a:fld id="{B9076B21-17D1-45AF-9E48-74AE53F16441}" type="slidenum">
              <a:rPr lang="en-US" smtClean="0"/>
              <a:t>19</a:t>
            </a:fld>
            <a:endParaRPr lang="en-US"/>
          </a:p>
        </p:txBody>
      </p:sp>
    </p:spTree>
    <p:extLst>
      <p:ext uri="{BB962C8B-B14F-4D97-AF65-F5344CB8AC3E}">
        <p14:creationId xmlns:p14="http://schemas.microsoft.com/office/powerpoint/2010/main" val="342837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hangingPunct="0"/>
            <a:r>
              <a:rPr lang="en-US" b="1" dirty="0"/>
              <a:t>Tell:</a:t>
            </a:r>
            <a:r>
              <a:rPr lang="en-US" dirty="0"/>
              <a:t> </a:t>
            </a:r>
            <a:r>
              <a:rPr lang="en-US" dirty="0" smtClean="0"/>
              <a:t>Thank you for attending the Financial</a:t>
            </a:r>
            <a:r>
              <a:rPr lang="en-US" baseline="0" dirty="0" smtClean="0"/>
              <a:t> Success Routine training. </a:t>
            </a:r>
            <a:r>
              <a:rPr lang="en-US" dirty="0" smtClean="0"/>
              <a:t>Before </a:t>
            </a:r>
            <a:r>
              <a:rPr lang="en-US" dirty="0"/>
              <a:t>we begin please complete the pre-quiz located in your binder/notebook. Answer the questions to the best of your ability.  We will review the pre-quiz answers together before beginning this presentation. There will be a quiz at the completion of this training to assess what you have learned.</a:t>
            </a:r>
          </a:p>
          <a:p>
            <a:endParaRPr lang="en-US" baseline="0" dirty="0" smtClean="0"/>
          </a:p>
          <a:p>
            <a:endParaRPr lang="en-US" b="1" dirty="0"/>
          </a:p>
        </p:txBody>
      </p:sp>
      <p:sp>
        <p:nvSpPr>
          <p:cNvPr id="4" name="Slide Number Placeholder 3"/>
          <p:cNvSpPr>
            <a:spLocks noGrp="1"/>
          </p:cNvSpPr>
          <p:nvPr>
            <p:ph type="sldNum" sz="quarter" idx="10"/>
          </p:nvPr>
        </p:nvSpPr>
        <p:spPr/>
        <p:txBody>
          <a:bodyPr/>
          <a:lstStyle/>
          <a:p>
            <a:fld id="{B9076B21-17D1-45AF-9E48-74AE53F16441}" type="slidenum">
              <a:rPr lang="en-US" smtClean="0"/>
              <a:t>2</a:t>
            </a:fld>
            <a:endParaRPr lang="en-US"/>
          </a:p>
        </p:txBody>
      </p:sp>
    </p:spTree>
    <p:extLst>
      <p:ext uri="{BB962C8B-B14F-4D97-AF65-F5344CB8AC3E}">
        <p14:creationId xmlns:p14="http://schemas.microsoft.com/office/powerpoint/2010/main" val="3077354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dirty="0"/>
              <a:t>:  </a:t>
            </a:r>
            <a:r>
              <a:rPr lang="en-US" dirty="0"/>
              <a:t>The production audit allows the Food Service Manager/ designee to review the status of the production records. The following codes are utilized </a:t>
            </a:r>
            <a:r>
              <a:rPr lang="en-US" dirty="0" smtClean="0"/>
              <a:t>N</a:t>
            </a:r>
            <a:r>
              <a:rPr lang="en-US" baseline="0" dirty="0" smtClean="0"/>
              <a:t>, </a:t>
            </a:r>
            <a:r>
              <a:rPr lang="en-US" dirty="0" smtClean="0"/>
              <a:t>Not </a:t>
            </a:r>
            <a:r>
              <a:rPr lang="en-US" dirty="0"/>
              <a:t>created, </a:t>
            </a:r>
            <a:r>
              <a:rPr lang="en-US" dirty="0" smtClean="0"/>
              <a:t>O</a:t>
            </a:r>
            <a:r>
              <a:rPr lang="en-US" baseline="0" dirty="0" smtClean="0"/>
              <a:t>, </a:t>
            </a:r>
            <a:r>
              <a:rPr lang="en-US" dirty="0" smtClean="0"/>
              <a:t>created</a:t>
            </a:r>
            <a:r>
              <a:rPr lang="en-US" dirty="0"/>
              <a:t>, </a:t>
            </a:r>
            <a:r>
              <a:rPr lang="en-US" dirty="0" smtClean="0"/>
              <a:t>P</a:t>
            </a:r>
            <a:r>
              <a:rPr lang="en-US" baseline="0" dirty="0" smtClean="0"/>
              <a:t>, </a:t>
            </a:r>
            <a:r>
              <a:rPr lang="en-US" dirty="0" smtClean="0"/>
              <a:t>created </a:t>
            </a:r>
            <a:r>
              <a:rPr lang="en-US" dirty="0"/>
              <a:t>and has served quantities, </a:t>
            </a:r>
            <a:r>
              <a:rPr lang="en-US" dirty="0" smtClean="0"/>
              <a:t>C</a:t>
            </a:r>
            <a:r>
              <a:rPr lang="en-US" baseline="0" dirty="0" smtClean="0"/>
              <a:t>, </a:t>
            </a:r>
            <a:r>
              <a:rPr lang="en-US" dirty="0" smtClean="0"/>
              <a:t>complete </a:t>
            </a:r>
            <a:r>
              <a:rPr lang="en-US" dirty="0"/>
              <a:t>and has served quantities </a:t>
            </a:r>
            <a:r>
              <a:rPr lang="en-US" dirty="0" smtClean="0"/>
              <a:t>E</a:t>
            </a:r>
            <a:r>
              <a:rPr lang="en-US" baseline="0" dirty="0" smtClean="0"/>
              <a:t> means </a:t>
            </a:r>
            <a:r>
              <a:rPr lang="en-US" dirty="0" smtClean="0"/>
              <a:t>completed </a:t>
            </a:r>
            <a:r>
              <a:rPr lang="en-US" dirty="0"/>
              <a:t>without served quantiles. The ultimate goal is that all production records are marked C </a:t>
            </a:r>
            <a:r>
              <a:rPr lang="en-US" dirty="0" smtClean="0"/>
              <a:t>on a daily basis.</a:t>
            </a:r>
            <a:endParaRPr lang="en-US" dirty="0"/>
          </a:p>
          <a:p>
            <a:endParaRPr lang="en-US" dirty="0"/>
          </a:p>
        </p:txBody>
      </p:sp>
      <p:sp>
        <p:nvSpPr>
          <p:cNvPr id="4" name="Slide Number Placeholder 3"/>
          <p:cNvSpPr>
            <a:spLocks noGrp="1"/>
          </p:cNvSpPr>
          <p:nvPr>
            <p:ph type="sldNum" sz="quarter" idx="10"/>
          </p:nvPr>
        </p:nvSpPr>
        <p:spPr/>
        <p:txBody>
          <a:bodyPr/>
          <a:lstStyle/>
          <a:p>
            <a:fld id="{B9076B21-17D1-45AF-9E48-74AE53F16441}" type="slidenum">
              <a:rPr lang="en-US" smtClean="0"/>
              <a:t>20</a:t>
            </a:fld>
            <a:endParaRPr lang="en-US"/>
          </a:p>
        </p:txBody>
      </p:sp>
    </p:spTree>
    <p:extLst>
      <p:ext uri="{BB962C8B-B14F-4D97-AF65-F5344CB8AC3E}">
        <p14:creationId xmlns:p14="http://schemas.microsoft.com/office/powerpoint/2010/main" val="136815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dirty="0"/>
              <a:t>The CMS Production Profit and Loss Report is a tool used by managers </a:t>
            </a:r>
            <a:r>
              <a:rPr lang="en-US" dirty="0" smtClean="0"/>
              <a:t>in </a:t>
            </a:r>
            <a:r>
              <a:rPr lang="en-US" dirty="0"/>
              <a:t>daily operation.  With the P&amp;L trend you can see how well your operation is running; as well as where you are spending or wasting too much. The </a:t>
            </a:r>
            <a:r>
              <a:rPr lang="en-US" dirty="0" smtClean="0"/>
              <a:t>Profit </a:t>
            </a:r>
            <a:r>
              <a:rPr lang="en-US" dirty="0"/>
              <a:t>and Loss Report allows you to </a:t>
            </a:r>
            <a:r>
              <a:rPr lang="en-US" dirty="0" smtClean="0"/>
              <a:t>view </a:t>
            </a:r>
            <a:r>
              <a:rPr lang="en-US" dirty="0"/>
              <a:t>meals served, food cost, total cost per meal, per meal profit/loss and total profit/loss. The average meal </a:t>
            </a:r>
            <a:r>
              <a:rPr lang="en-US" dirty="0" smtClean="0"/>
              <a:t>cost</a:t>
            </a:r>
            <a:r>
              <a:rPr lang="en-US" baseline="0" dirty="0" smtClean="0"/>
              <a:t> for</a:t>
            </a:r>
            <a:r>
              <a:rPr lang="en-US" dirty="0" smtClean="0"/>
              <a:t> Breakfast is </a:t>
            </a:r>
            <a:r>
              <a:rPr lang="en-US" dirty="0"/>
              <a:t>$1.02, lunch </a:t>
            </a:r>
            <a:r>
              <a:rPr lang="en-US" dirty="0" smtClean="0"/>
              <a:t>is</a:t>
            </a:r>
            <a:r>
              <a:rPr lang="en-US" baseline="0" dirty="0" smtClean="0"/>
              <a:t> </a:t>
            </a:r>
            <a:r>
              <a:rPr lang="en-US" dirty="0" smtClean="0"/>
              <a:t>$1.70</a:t>
            </a:r>
            <a:r>
              <a:rPr lang="en-US" dirty="0"/>
              <a:t>, snack </a:t>
            </a:r>
            <a:r>
              <a:rPr lang="en-US" dirty="0" smtClean="0"/>
              <a:t>is $0.51 </a:t>
            </a:r>
            <a:r>
              <a:rPr lang="en-US" dirty="0"/>
              <a:t>and supper </a:t>
            </a:r>
            <a:r>
              <a:rPr lang="en-US" dirty="0" smtClean="0"/>
              <a:t>is $1.70</a:t>
            </a:r>
            <a:r>
              <a:rPr lang="en-US" dirty="0"/>
              <a:t>. </a:t>
            </a:r>
            <a:r>
              <a:rPr lang="en-US" baseline="0" dirty="0" smtClean="0"/>
              <a:t> </a:t>
            </a:r>
            <a:r>
              <a:rPr lang="en-US" dirty="0" smtClean="0"/>
              <a:t>Pay attention</a:t>
            </a:r>
            <a:r>
              <a:rPr lang="en-US" baseline="0" dirty="0" smtClean="0"/>
              <a:t> to</a:t>
            </a:r>
            <a:r>
              <a:rPr lang="en-US" dirty="0" smtClean="0"/>
              <a:t> the meals served and total cost</a:t>
            </a:r>
            <a:r>
              <a:rPr lang="en-US" baseline="0" dirty="0" smtClean="0"/>
              <a:t> per meal when analyzing this report. </a:t>
            </a:r>
            <a:endParaRPr lang="en-US" b="1" dirty="0" smtClean="0"/>
          </a:p>
          <a:p>
            <a:endParaRPr lang="en-US" baseline="0" dirty="0" smtClean="0"/>
          </a:p>
        </p:txBody>
      </p:sp>
      <p:sp>
        <p:nvSpPr>
          <p:cNvPr id="4" name="Slide Number Placeholder 3"/>
          <p:cNvSpPr>
            <a:spLocks noGrp="1"/>
          </p:cNvSpPr>
          <p:nvPr>
            <p:ph type="sldNum" sz="quarter" idx="10"/>
          </p:nvPr>
        </p:nvSpPr>
        <p:spPr/>
        <p:txBody>
          <a:bodyPr/>
          <a:lstStyle/>
          <a:p>
            <a:fld id="{B9076B21-17D1-45AF-9E48-74AE53F16441}" type="slidenum">
              <a:rPr lang="en-US" smtClean="0"/>
              <a:t>21</a:t>
            </a:fld>
            <a:endParaRPr lang="en-US"/>
          </a:p>
        </p:txBody>
      </p:sp>
    </p:spTree>
    <p:extLst>
      <p:ext uri="{BB962C8B-B14F-4D97-AF65-F5344CB8AC3E}">
        <p14:creationId xmlns:p14="http://schemas.microsoft.com/office/powerpoint/2010/main" val="500616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dirty="0"/>
              <a:t>The Physical Inventory Dates Report will </a:t>
            </a:r>
            <a:r>
              <a:rPr lang="en-US" dirty="0" smtClean="0"/>
              <a:t>list </a:t>
            </a:r>
            <a:r>
              <a:rPr lang="en-US" dirty="0"/>
              <a:t>the </a:t>
            </a:r>
            <a:r>
              <a:rPr lang="en-US" dirty="0" smtClean="0"/>
              <a:t>dates for creating</a:t>
            </a:r>
            <a:r>
              <a:rPr lang="en-US" baseline="0" dirty="0" smtClean="0"/>
              <a:t> and completing </a:t>
            </a:r>
            <a:r>
              <a:rPr lang="en-US" dirty="0" smtClean="0"/>
              <a:t>the </a:t>
            </a:r>
            <a:r>
              <a:rPr lang="en-US" dirty="0"/>
              <a:t>monthly </a:t>
            </a:r>
            <a:r>
              <a:rPr lang="en-US" dirty="0" smtClean="0"/>
              <a:t>inventory</a:t>
            </a:r>
            <a:r>
              <a:rPr lang="en-US" baseline="0" dirty="0" smtClean="0"/>
              <a:t> as well as the approval information. </a:t>
            </a:r>
            <a:r>
              <a:rPr lang="en-US" dirty="0" smtClean="0"/>
              <a:t> Review </a:t>
            </a:r>
            <a:r>
              <a:rPr lang="en-US" dirty="0"/>
              <a:t>the Physical Inventory Dates Report to ensure the correct physical inventory date is listed; the type listed </a:t>
            </a:r>
            <a:r>
              <a:rPr lang="en-US" dirty="0" smtClean="0"/>
              <a:t>should be “wall </a:t>
            </a:r>
            <a:r>
              <a:rPr lang="en-US" dirty="0"/>
              <a:t>to wall” which means </a:t>
            </a:r>
            <a:r>
              <a:rPr lang="en-US" dirty="0" smtClean="0"/>
              <a:t>that it is for all items from the refrigerator</a:t>
            </a:r>
            <a:r>
              <a:rPr lang="en-US" dirty="0"/>
              <a:t>, freezer and all store rooms.</a:t>
            </a:r>
          </a:p>
          <a:p>
            <a:r>
              <a:rPr lang="en-US" dirty="0"/>
              <a:t>The inventory is completed by an indication of “yes” and the “date” it was completed. </a:t>
            </a:r>
          </a:p>
          <a:p>
            <a:endParaRPr lang="en-US" b="1" dirty="0"/>
          </a:p>
          <a:p>
            <a:endParaRPr lang="en-US" dirty="0"/>
          </a:p>
          <a:p>
            <a:pPr defTabSz="923015">
              <a:defRPr/>
            </a:pPr>
            <a:endParaRPr lang="en-US" b="1" dirty="0"/>
          </a:p>
        </p:txBody>
      </p:sp>
      <p:sp>
        <p:nvSpPr>
          <p:cNvPr id="4" name="Slide Number Placeholder 3"/>
          <p:cNvSpPr>
            <a:spLocks noGrp="1"/>
          </p:cNvSpPr>
          <p:nvPr>
            <p:ph type="sldNum" sz="quarter" idx="10"/>
          </p:nvPr>
        </p:nvSpPr>
        <p:spPr/>
        <p:txBody>
          <a:bodyPr/>
          <a:lstStyle/>
          <a:p>
            <a:fld id="{B9076B21-17D1-45AF-9E48-74AE53F16441}" type="slidenum">
              <a:rPr lang="en-US" smtClean="0"/>
              <a:t>22</a:t>
            </a:fld>
            <a:endParaRPr lang="en-US"/>
          </a:p>
        </p:txBody>
      </p:sp>
    </p:spTree>
    <p:extLst>
      <p:ext uri="{BB962C8B-B14F-4D97-AF65-F5344CB8AC3E}">
        <p14:creationId xmlns:p14="http://schemas.microsoft.com/office/powerpoint/2010/main" val="3942252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TELL: </a:t>
            </a:r>
            <a:r>
              <a:rPr lang="en-US" b="0" dirty="0" smtClean="0"/>
              <a:t>Let’s c</a:t>
            </a:r>
            <a:r>
              <a:rPr lang="en-US" dirty="0" smtClean="0"/>
              <a:t>ontinue </a:t>
            </a:r>
            <a:r>
              <a:rPr lang="en-US" dirty="0"/>
              <a:t>reviewing the Physical Inventory Dates Report to ensure </a:t>
            </a:r>
            <a:r>
              <a:rPr lang="en-US" dirty="0" smtClean="0"/>
              <a:t>that </a:t>
            </a:r>
            <a:r>
              <a:rPr lang="en-US" sz="1200" dirty="0" smtClean="0"/>
              <a:t>“Yes” is indicated under Management Approved</a:t>
            </a:r>
            <a:r>
              <a:rPr lang="en-US" sz="1200" baseline="0" dirty="0" smtClean="0"/>
              <a:t> and that t</a:t>
            </a:r>
            <a:r>
              <a:rPr lang="en-US" sz="1200" dirty="0" smtClean="0"/>
              <a:t>he “date” listed under Created, Complete, Approved and Updated is correct. Be aware that there will not be information displayed under Inventory Updated if no changes were made.</a:t>
            </a:r>
          </a:p>
          <a:p>
            <a:pPr defTabSz="905805"/>
            <a:endParaRPr lang="en-US" dirty="0"/>
          </a:p>
          <a:p>
            <a:endParaRPr lang="en-US" dirty="0"/>
          </a:p>
          <a:p>
            <a:pPr defTabSz="923015">
              <a:defRPr/>
            </a:pPr>
            <a:endParaRPr lang="en-US" b="1" dirty="0"/>
          </a:p>
        </p:txBody>
      </p:sp>
      <p:sp>
        <p:nvSpPr>
          <p:cNvPr id="4" name="Slide Number Placeholder 3"/>
          <p:cNvSpPr>
            <a:spLocks noGrp="1"/>
          </p:cNvSpPr>
          <p:nvPr>
            <p:ph type="sldNum" sz="quarter" idx="10"/>
          </p:nvPr>
        </p:nvSpPr>
        <p:spPr/>
        <p:txBody>
          <a:bodyPr/>
          <a:lstStyle/>
          <a:p>
            <a:fld id="{B9076B21-17D1-45AF-9E48-74AE53F16441}" type="slidenum">
              <a:rPr lang="en-US" smtClean="0"/>
              <a:t>23</a:t>
            </a:fld>
            <a:endParaRPr lang="en-US"/>
          </a:p>
        </p:txBody>
      </p:sp>
    </p:spTree>
    <p:extLst>
      <p:ext uri="{BB962C8B-B14F-4D97-AF65-F5344CB8AC3E}">
        <p14:creationId xmlns:p14="http://schemas.microsoft.com/office/powerpoint/2010/main" val="3942252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baseline="0" dirty="0" smtClean="0"/>
              <a:t> </a:t>
            </a:r>
            <a:r>
              <a:rPr lang="en-US" baseline="0" dirty="0" smtClean="0"/>
              <a:t>This is an example of the CMS Finish Line checklist, we will discuss in detail what needs to be completed daily, weekly and monthly in the next couple of slides.</a:t>
            </a:r>
            <a:endParaRPr lang="en-US" dirty="0"/>
          </a:p>
        </p:txBody>
      </p:sp>
      <p:sp>
        <p:nvSpPr>
          <p:cNvPr id="4" name="Slide Number Placeholder 3"/>
          <p:cNvSpPr>
            <a:spLocks noGrp="1"/>
          </p:cNvSpPr>
          <p:nvPr>
            <p:ph type="sldNum" sz="quarter" idx="10"/>
          </p:nvPr>
        </p:nvSpPr>
        <p:spPr/>
        <p:txBody>
          <a:bodyPr/>
          <a:lstStyle/>
          <a:p>
            <a:fld id="{B9076B21-17D1-45AF-9E48-74AE53F16441}" type="slidenum">
              <a:rPr lang="en-US" smtClean="0"/>
              <a:t>24</a:t>
            </a:fld>
            <a:endParaRPr lang="en-US"/>
          </a:p>
        </p:txBody>
      </p:sp>
    </p:spTree>
    <p:extLst>
      <p:ext uri="{BB962C8B-B14F-4D97-AF65-F5344CB8AC3E}">
        <p14:creationId xmlns:p14="http://schemas.microsoft.com/office/powerpoint/2010/main" val="3250989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05805" rtl="0" eaLnBrk="1" fontAlgn="auto" latinLnBrk="0" hangingPunct="1">
              <a:lnSpc>
                <a:spcPct val="100000"/>
              </a:lnSpc>
              <a:spcBef>
                <a:spcPts val="0"/>
              </a:spcBef>
              <a:spcAft>
                <a:spcPts val="0"/>
              </a:spcAft>
              <a:buClrTx/>
              <a:buSzTx/>
              <a:buFontTx/>
              <a:buNone/>
              <a:tabLst/>
              <a:defRPr/>
            </a:pPr>
            <a:r>
              <a:rPr lang="en-US" sz="1200" b="1" dirty="0" smtClean="0"/>
              <a:t>Tell: </a:t>
            </a:r>
            <a:r>
              <a:rPr lang="en-US" sz="1200" dirty="0" smtClean="0"/>
              <a:t>The </a:t>
            </a:r>
            <a:r>
              <a:rPr lang="en-US" sz="1200" u="sng" dirty="0" smtClean="0"/>
              <a:t>CMS Finish Line </a:t>
            </a:r>
            <a:r>
              <a:rPr lang="en-US" sz="1200" dirty="0" smtClean="0"/>
              <a:t>is a visual tool used to remind the manager or designee of the daily, weekly, </a:t>
            </a:r>
            <a:r>
              <a:rPr lang="en-US" sz="1200" baseline="0" dirty="0" smtClean="0"/>
              <a:t> and monthly</a:t>
            </a:r>
            <a:r>
              <a:rPr lang="en-US" sz="1200" dirty="0" smtClean="0"/>
              <a:t> tasks that need to be completed in CMS.</a:t>
            </a:r>
            <a:r>
              <a:rPr lang="en-US" sz="1200" baseline="0" dirty="0" smtClean="0"/>
              <a:t> </a:t>
            </a:r>
            <a:r>
              <a:rPr lang="en-US" sz="1200" b="0" dirty="0" smtClean="0"/>
              <a:t>This</a:t>
            </a:r>
            <a:r>
              <a:rPr lang="en-US" sz="1200" b="0" baseline="0" dirty="0" smtClean="0"/>
              <a:t> should be l</a:t>
            </a:r>
            <a:r>
              <a:rPr lang="en-US" sz="1200" dirty="0"/>
              <a:t>aminated and posted in a visible location near the managers work space.  </a:t>
            </a:r>
          </a:p>
          <a:p>
            <a:endParaRPr lang="en-US" b="1" dirty="0"/>
          </a:p>
        </p:txBody>
      </p:sp>
      <p:sp>
        <p:nvSpPr>
          <p:cNvPr id="4" name="Slide Number Placeholder 3"/>
          <p:cNvSpPr>
            <a:spLocks noGrp="1"/>
          </p:cNvSpPr>
          <p:nvPr>
            <p:ph type="sldNum" sz="quarter" idx="10"/>
          </p:nvPr>
        </p:nvSpPr>
        <p:spPr/>
        <p:txBody>
          <a:bodyPr/>
          <a:lstStyle/>
          <a:p>
            <a:fld id="{B9076B21-17D1-45AF-9E48-74AE53F16441}" type="slidenum">
              <a:rPr lang="en-US" smtClean="0"/>
              <a:t>25</a:t>
            </a:fld>
            <a:endParaRPr lang="en-US"/>
          </a:p>
        </p:txBody>
      </p:sp>
    </p:spTree>
    <p:extLst>
      <p:ext uri="{BB962C8B-B14F-4D97-AF65-F5344CB8AC3E}">
        <p14:creationId xmlns:p14="http://schemas.microsoft.com/office/powerpoint/2010/main" val="3596582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t>Tell:</a:t>
            </a:r>
            <a:r>
              <a:rPr lang="en-US" sz="1200" b="1" baseline="0" dirty="0" smtClean="0"/>
              <a:t> </a:t>
            </a:r>
            <a:r>
              <a:rPr lang="en-US" sz="2600" dirty="0" smtClean="0"/>
              <a:t>Daily Duties and processes include: </a:t>
            </a:r>
            <a:r>
              <a:rPr lang="en-US" sz="2400" dirty="0" smtClean="0"/>
              <a:t>Entering information for</a:t>
            </a:r>
            <a:r>
              <a:rPr lang="en-US" sz="2400" baseline="0" dirty="0" smtClean="0"/>
              <a:t> </a:t>
            </a:r>
            <a:r>
              <a:rPr lang="en-US" sz="2200" baseline="0" dirty="0" smtClean="0"/>
              <a:t>d</a:t>
            </a:r>
            <a:r>
              <a:rPr lang="en-US" sz="2200" dirty="0" smtClean="0"/>
              <a:t>aily production,</a:t>
            </a:r>
            <a:r>
              <a:rPr lang="en-US" sz="2200" baseline="0" dirty="0" smtClean="0"/>
              <a:t> s</a:t>
            </a:r>
            <a:r>
              <a:rPr lang="en-US" sz="2200" dirty="0" smtClean="0"/>
              <a:t>nack and/or supper counts and receiving/stock transfers. Completing</a:t>
            </a:r>
            <a:r>
              <a:rPr lang="en-US" sz="2200" baseline="0" dirty="0" smtClean="0"/>
              <a:t> d</a:t>
            </a:r>
            <a:r>
              <a:rPr lang="en-US" sz="2200" dirty="0" smtClean="0"/>
              <a:t>riftwood orders, production worksheet</a:t>
            </a:r>
            <a:r>
              <a:rPr lang="en-US" sz="2200" baseline="0" dirty="0" smtClean="0"/>
              <a:t> and b</a:t>
            </a:r>
            <a:r>
              <a:rPr lang="en-US" sz="2200" dirty="0" smtClean="0"/>
              <a:t>ank deposits.</a:t>
            </a:r>
            <a:r>
              <a:rPr lang="en-US" sz="2200" baseline="0" dirty="0" smtClean="0"/>
              <a:t> Lastly, </a:t>
            </a:r>
            <a:r>
              <a:rPr lang="en-US" sz="2400" baseline="0" dirty="0" smtClean="0"/>
              <a:t>r</a:t>
            </a:r>
            <a:r>
              <a:rPr lang="en-US" sz="2400" dirty="0" smtClean="0"/>
              <a:t>eview</a:t>
            </a:r>
            <a:r>
              <a:rPr lang="en-US" sz="2400" baseline="0" dirty="0" smtClean="0"/>
              <a:t> </a:t>
            </a:r>
            <a:r>
              <a:rPr lang="en-US" sz="2200" dirty="0" smtClean="0"/>
              <a:t>All In One Reports by</a:t>
            </a:r>
            <a:r>
              <a:rPr lang="en-US" sz="2200" baseline="0" dirty="0" smtClean="0"/>
              <a:t> </a:t>
            </a:r>
            <a:r>
              <a:rPr lang="en-US" sz="2200" dirty="0" smtClean="0"/>
              <a:t>analyzing</a:t>
            </a:r>
            <a:r>
              <a:rPr lang="en-US" sz="2200" baseline="0" dirty="0" smtClean="0"/>
              <a:t> information </a:t>
            </a:r>
            <a:r>
              <a:rPr lang="en-US" sz="2200" dirty="0" smtClean="0"/>
              <a:t>and editing if necessary.</a:t>
            </a:r>
            <a:endParaRPr lang="en-US" sz="2200" dirty="0"/>
          </a:p>
        </p:txBody>
      </p:sp>
      <p:sp>
        <p:nvSpPr>
          <p:cNvPr id="4" name="Slide Number Placeholder 3"/>
          <p:cNvSpPr>
            <a:spLocks noGrp="1"/>
          </p:cNvSpPr>
          <p:nvPr>
            <p:ph type="sldNum" sz="quarter" idx="10"/>
          </p:nvPr>
        </p:nvSpPr>
        <p:spPr/>
        <p:txBody>
          <a:bodyPr/>
          <a:lstStyle/>
          <a:p>
            <a:fld id="{B9076B21-17D1-45AF-9E48-74AE53F16441}" type="slidenum">
              <a:rPr lang="en-US" smtClean="0"/>
              <a:t>26</a:t>
            </a:fld>
            <a:endParaRPr lang="en-US"/>
          </a:p>
        </p:txBody>
      </p:sp>
    </p:spTree>
    <p:extLst>
      <p:ext uri="{BB962C8B-B14F-4D97-AF65-F5344CB8AC3E}">
        <p14:creationId xmlns:p14="http://schemas.microsoft.com/office/powerpoint/2010/main" val="3596582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b="0" dirty="0" smtClean="0"/>
              <a:t>Weekly duties include </a:t>
            </a:r>
            <a:r>
              <a:rPr lang="en-US" b="0" baseline="0" dirty="0" smtClean="0"/>
              <a:t>review of P&amp;L report on Monday, Print and Review receiving tickets on Tuesday, Create Production Records on Thursday and Complete EZ Steps on Fridays.</a:t>
            </a:r>
            <a:endParaRPr lang="en-US" b="1" dirty="0"/>
          </a:p>
        </p:txBody>
      </p:sp>
      <p:sp>
        <p:nvSpPr>
          <p:cNvPr id="4" name="Slide Number Placeholder 3"/>
          <p:cNvSpPr>
            <a:spLocks noGrp="1"/>
          </p:cNvSpPr>
          <p:nvPr>
            <p:ph type="sldNum" sz="quarter" idx="10"/>
          </p:nvPr>
        </p:nvSpPr>
        <p:spPr/>
        <p:txBody>
          <a:bodyPr/>
          <a:lstStyle/>
          <a:p>
            <a:fld id="{B9076B21-17D1-45AF-9E48-74AE53F16441}" type="slidenum">
              <a:rPr lang="en-US" smtClean="0"/>
              <a:t>27</a:t>
            </a:fld>
            <a:endParaRPr lang="en-US"/>
          </a:p>
        </p:txBody>
      </p:sp>
    </p:spTree>
    <p:extLst>
      <p:ext uri="{BB962C8B-B14F-4D97-AF65-F5344CB8AC3E}">
        <p14:creationId xmlns:p14="http://schemas.microsoft.com/office/powerpoint/2010/main" val="3492224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baseline="0" dirty="0" smtClean="0"/>
              <a:t> </a:t>
            </a:r>
            <a:r>
              <a:rPr lang="en-US" b="0" baseline="0" dirty="0" smtClean="0"/>
              <a:t> On a monthly basis conduct a physical Inventory on the last working day of month; enter counts into CMS for the current month; review physical inventory value report to ensure accuracy, edit physical inventory if necessary and mark inventory complete.</a:t>
            </a:r>
            <a:endParaRPr lang="en-US" b="1" dirty="0"/>
          </a:p>
        </p:txBody>
      </p:sp>
      <p:sp>
        <p:nvSpPr>
          <p:cNvPr id="4" name="Slide Number Placeholder 3"/>
          <p:cNvSpPr>
            <a:spLocks noGrp="1"/>
          </p:cNvSpPr>
          <p:nvPr>
            <p:ph type="sldNum" sz="quarter" idx="10"/>
          </p:nvPr>
        </p:nvSpPr>
        <p:spPr/>
        <p:txBody>
          <a:bodyPr/>
          <a:lstStyle/>
          <a:p>
            <a:fld id="{B9076B21-17D1-45AF-9E48-74AE53F16441}" type="slidenum">
              <a:rPr lang="en-US" smtClean="0"/>
              <a:t>28</a:t>
            </a:fld>
            <a:endParaRPr lang="en-US"/>
          </a:p>
        </p:txBody>
      </p:sp>
    </p:spTree>
    <p:extLst>
      <p:ext uri="{BB962C8B-B14F-4D97-AF65-F5344CB8AC3E}">
        <p14:creationId xmlns:p14="http://schemas.microsoft.com/office/powerpoint/2010/main" val="1262191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3015">
              <a:defRPr/>
            </a:pPr>
            <a:r>
              <a:rPr lang="en-US" b="1" dirty="0" smtClean="0"/>
              <a:t>TELL</a:t>
            </a:r>
            <a:r>
              <a:rPr lang="en-US" b="0" dirty="0" smtClean="0"/>
              <a:t>: Your AFSS completes</a:t>
            </a:r>
            <a:r>
              <a:rPr lang="en-US" b="0" baseline="0" dirty="0" smtClean="0"/>
              <a:t> a full Café LA Success Routine report for each of their assigned sites. The  Café LA Success Routine report is a tool used by the AFSS to communicate to the Food Service Manager areas of success and needed improvement. If improvement is warranted the site will have 45 days for corrective action. These reports are conducted every fiscal year according to the individual AFSS schedule. It is suggested that the Food Service Manager or designee review previous Success Routine reports and conduct their own Success Routine report to ensure they are in compliance in all areas. </a:t>
            </a:r>
            <a:endParaRPr lang="en-US" b="0" dirty="0" smtClean="0"/>
          </a:p>
          <a:p>
            <a:endParaRPr lang="en-US" b="0" dirty="0" smtClean="0"/>
          </a:p>
          <a:p>
            <a:endParaRPr lang="en-US" b="1" dirty="0"/>
          </a:p>
        </p:txBody>
      </p:sp>
      <p:sp>
        <p:nvSpPr>
          <p:cNvPr id="4" name="Slide Number Placeholder 3"/>
          <p:cNvSpPr>
            <a:spLocks noGrp="1"/>
          </p:cNvSpPr>
          <p:nvPr>
            <p:ph type="sldNum" sz="quarter" idx="10"/>
          </p:nvPr>
        </p:nvSpPr>
        <p:spPr/>
        <p:txBody>
          <a:bodyPr/>
          <a:lstStyle/>
          <a:p>
            <a:fld id="{B9076B21-17D1-45AF-9E48-74AE53F16441}" type="slidenum">
              <a:rPr lang="en-US" smtClean="0"/>
              <a:t>29</a:t>
            </a:fld>
            <a:endParaRPr lang="en-US"/>
          </a:p>
        </p:txBody>
      </p:sp>
    </p:spTree>
    <p:extLst>
      <p:ext uri="{BB962C8B-B14F-4D97-AF65-F5344CB8AC3E}">
        <p14:creationId xmlns:p14="http://schemas.microsoft.com/office/powerpoint/2010/main" val="6130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15">
              <a:defRPr/>
            </a:pPr>
            <a:r>
              <a:rPr lang="en-US" b="1" baseline="0" dirty="0" smtClean="0"/>
              <a:t>TELL:</a:t>
            </a:r>
            <a:r>
              <a:rPr lang="en-US" baseline="0" dirty="0" smtClean="0"/>
              <a:t> During this training you</a:t>
            </a:r>
            <a:r>
              <a:rPr lang="en-US" sz="1200" dirty="0" smtClean="0"/>
              <a:t> will learn how to access and utilize the Daily,</a:t>
            </a:r>
            <a:r>
              <a:rPr lang="en-US" sz="1200" baseline="0" dirty="0" smtClean="0"/>
              <a:t> </a:t>
            </a:r>
            <a:r>
              <a:rPr lang="en-US" sz="1200" dirty="0" smtClean="0"/>
              <a:t>Weekly,</a:t>
            </a:r>
            <a:r>
              <a:rPr lang="en-US" sz="1200" baseline="0" dirty="0" smtClean="0"/>
              <a:t> and </a:t>
            </a:r>
            <a:r>
              <a:rPr lang="en-US" sz="1200" dirty="0" smtClean="0"/>
              <a:t>Monthly electronic reports to</a:t>
            </a:r>
            <a:r>
              <a:rPr lang="en-US" sz="1200" baseline="0" dirty="0" smtClean="0"/>
              <a:t> </a:t>
            </a:r>
            <a:r>
              <a:rPr lang="en-US" sz="1200" dirty="0" smtClean="0"/>
              <a:t>ensure financial success and operational compliance. </a:t>
            </a:r>
            <a:endParaRPr lang="en-US" b="1" baseline="0" dirty="0" smtClean="0"/>
          </a:p>
          <a:p>
            <a:pPr defTabSz="923015">
              <a:defRPr/>
            </a:pPr>
            <a:endParaRPr lang="en-US" b="1" dirty="0" smtClean="0"/>
          </a:p>
        </p:txBody>
      </p:sp>
      <p:sp>
        <p:nvSpPr>
          <p:cNvPr id="4" name="Slide Number Placeholder 3"/>
          <p:cNvSpPr>
            <a:spLocks noGrp="1"/>
          </p:cNvSpPr>
          <p:nvPr>
            <p:ph type="sldNum" sz="quarter" idx="10"/>
          </p:nvPr>
        </p:nvSpPr>
        <p:spPr/>
        <p:txBody>
          <a:bodyPr/>
          <a:lstStyle/>
          <a:p>
            <a:fld id="{B9076B21-17D1-45AF-9E48-74AE53F16441}" type="slidenum">
              <a:rPr lang="en-US" smtClean="0"/>
              <a:t>3</a:t>
            </a:fld>
            <a:endParaRPr lang="en-US"/>
          </a:p>
        </p:txBody>
      </p:sp>
    </p:spTree>
    <p:extLst>
      <p:ext uri="{BB962C8B-B14F-4D97-AF65-F5344CB8AC3E}">
        <p14:creationId xmlns:p14="http://schemas.microsoft.com/office/powerpoint/2010/main" val="3238853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baseline="0" dirty="0" smtClean="0"/>
              <a:t> </a:t>
            </a:r>
            <a:r>
              <a:rPr lang="en-US" dirty="0"/>
              <a:t>During this training we have learned the correct process to be successful in regards to the banking requirements, Inventory, Production </a:t>
            </a:r>
            <a:r>
              <a:rPr lang="en-US" dirty="0" smtClean="0"/>
              <a:t>Worksheets, </a:t>
            </a:r>
            <a:r>
              <a:rPr lang="en-US" dirty="0"/>
              <a:t>and the All In One Report.  As a recap; bank receipts must match the deposit slips prior to entering the amounts into CMS. Your inventory needs to be accurate and up-to-date with no inventory on hand dated 6 months or older.  All Production Worksheets have been completed accurately and transferred into CMS on a daily basis. </a:t>
            </a:r>
            <a:endParaRPr lang="en-US" dirty="0" smtClean="0"/>
          </a:p>
          <a:p>
            <a:r>
              <a:rPr lang="en-US" dirty="0" smtClean="0"/>
              <a:t>Lastly</a:t>
            </a:r>
            <a:r>
              <a:rPr lang="en-US" dirty="0"/>
              <a:t>, the All in One Report is reviewed daily for accuracy. </a:t>
            </a:r>
          </a:p>
          <a:p>
            <a:endParaRPr lang="en-US" b="1" dirty="0" smtClean="0"/>
          </a:p>
          <a:p>
            <a:r>
              <a:rPr lang="en-US" b="1" dirty="0" smtClean="0"/>
              <a:t>NEXT</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B9076B21-17D1-45AF-9E48-74AE53F16441}" type="slidenum">
              <a:rPr lang="en-US" smtClean="0"/>
              <a:t>30</a:t>
            </a:fld>
            <a:endParaRPr lang="en-US"/>
          </a:p>
        </p:txBody>
      </p:sp>
    </p:spTree>
    <p:extLst>
      <p:ext uri="{BB962C8B-B14F-4D97-AF65-F5344CB8AC3E}">
        <p14:creationId xmlns:p14="http://schemas.microsoft.com/office/powerpoint/2010/main" val="1744156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b="1" dirty="0" smtClean="0"/>
              <a:t>TELL:</a:t>
            </a:r>
            <a:r>
              <a:rPr lang="en-US" b="1" baseline="0" dirty="0" smtClean="0"/>
              <a:t> </a:t>
            </a:r>
            <a:r>
              <a:rPr lang="en-US" baseline="0" dirty="0" smtClean="0"/>
              <a:t>Thank you for attending The Financial Success Routine training. Now we will answer </a:t>
            </a:r>
            <a:r>
              <a:rPr lang="en-US" baseline="0" smtClean="0"/>
              <a:t>any questions.  </a:t>
            </a:r>
            <a:endParaRPr lang="en-US" baseline="0" dirty="0" smtClean="0"/>
          </a:p>
          <a:p>
            <a:pPr eaLnBrk="1" hangingPunct="1">
              <a:spcBef>
                <a:spcPct val="0"/>
              </a:spcBef>
              <a:defRPr/>
            </a:pPr>
            <a:endParaRPr lang="en-US" baseline="0" dirty="0" smtClean="0"/>
          </a:p>
        </p:txBody>
      </p:sp>
      <p:sp>
        <p:nvSpPr>
          <p:cNvPr id="4" name="Slide Number Placeholder 3"/>
          <p:cNvSpPr>
            <a:spLocks noGrp="1"/>
          </p:cNvSpPr>
          <p:nvPr>
            <p:ph type="sldNum" sz="quarter" idx="10"/>
          </p:nvPr>
        </p:nvSpPr>
        <p:spPr/>
        <p:txBody>
          <a:bodyPr/>
          <a:lstStyle/>
          <a:p>
            <a:fld id="{B9076B21-17D1-45AF-9E48-74AE53F16441}" type="slidenum">
              <a:rPr lang="en-US" smtClean="0"/>
              <a:t>31</a:t>
            </a:fld>
            <a:endParaRPr lang="en-US"/>
          </a:p>
        </p:txBody>
      </p:sp>
    </p:spTree>
    <p:extLst>
      <p:ext uri="{BB962C8B-B14F-4D97-AF65-F5344CB8AC3E}">
        <p14:creationId xmlns:p14="http://schemas.microsoft.com/office/powerpoint/2010/main" val="2045443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baseline="0" dirty="0" smtClean="0"/>
              <a:t>TELL: </a:t>
            </a:r>
            <a:r>
              <a:rPr lang="en-US" sz="1200" dirty="0" smtClean="0"/>
              <a:t>The purpose of</a:t>
            </a:r>
            <a:r>
              <a:rPr lang="en-US" sz="1200" baseline="0" dirty="0" smtClean="0"/>
              <a:t> conducting a </a:t>
            </a:r>
            <a:r>
              <a:rPr lang="en-US" sz="1200" dirty="0" smtClean="0"/>
              <a:t>financial success routine is to confirm that organizational procedures are being followed to validate operational compliance,</a:t>
            </a:r>
            <a:r>
              <a:rPr lang="en-US" sz="1200" baseline="0" dirty="0" smtClean="0"/>
              <a:t> p</a:t>
            </a:r>
            <a:r>
              <a:rPr lang="en-US" sz="1200" dirty="0" smtClean="0"/>
              <a:t>roductivity,</a:t>
            </a:r>
            <a:r>
              <a:rPr lang="en-US" sz="1200" baseline="0" dirty="0" smtClean="0"/>
              <a:t> a</a:t>
            </a:r>
            <a:r>
              <a:rPr lang="en-US" sz="1200" dirty="0" smtClean="0"/>
              <a:t>ccountability,</a:t>
            </a:r>
            <a:r>
              <a:rPr lang="en-US" sz="1200" baseline="0" dirty="0" smtClean="0"/>
              <a:t> a</a:t>
            </a:r>
            <a:r>
              <a:rPr lang="en-US" sz="1200" dirty="0" smtClean="0"/>
              <a:t>ccuracy and inventory management. </a:t>
            </a:r>
          </a:p>
          <a:p>
            <a:pPr defTabSz="923015">
              <a:defRPr/>
            </a:pPr>
            <a:endParaRPr lang="en-US" b="1" baseline="0" dirty="0" smtClean="0"/>
          </a:p>
          <a:p>
            <a:pPr defTabSz="923015">
              <a:defRPr/>
            </a:pPr>
            <a:endParaRPr lang="en-US" b="1" dirty="0" smtClean="0"/>
          </a:p>
        </p:txBody>
      </p:sp>
      <p:sp>
        <p:nvSpPr>
          <p:cNvPr id="4" name="Slide Number Placeholder 3"/>
          <p:cNvSpPr>
            <a:spLocks noGrp="1"/>
          </p:cNvSpPr>
          <p:nvPr>
            <p:ph type="sldNum" sz="quarter" idx="10"/>
          </p:nvPr>
        </p:nvSpPr>
        <p:spPr/>
        <p:txBody>
          <a:bodyPr/>
          <a:lstStyle/>
          <a:p>
            <a:fld id="{B9076B21-17D1-45AF-9E48-74AE53F16441}" type="slidenum">
              <a:rPr lang="en-US" smtClean="0"/>
              <a:t>4</a:t>
            </a:fld>
            <a:endParaRPr lang="en-US"/>
          </a:p>
        </p:txBody>
      </p:sp>
    </p:spTree>
    <p:extLst>
      <p:ext uri="{BB962C8B-B14F-4D97-AF65-F5344CB8AC3E}">
        <p14:creationId xmlns:p14="http://schemas.microsoft.com/office/powerpoint/2010/main" val="323885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23015" rtl="0" eaLnBrk="1" fontAlgn="auto" latinLnBrk="0" hangingPunct="1">
              <a:lnSpc>
                <a:spcPct val="100000"/>
              </a:lnSpc>
              <a:spcBef>
                <a:spcPts val="0"/>
              </a:spcBef>
              <a:spcAft>
                <a:spcPts val="0"/>
              </a:spcAft>
              <a:buClrTx/>
              <a:buSzTx/>
              <a:buFontTx/>
              <a:buNone/>
              <a:tabLst/>
              <a:defRPr/>
            </a:pPr>
            <a:r>
              <a:rPr lang="en-US" b="1" baseline="0" dirty="0" smtClean="0"/>
              <a:t>TELL:</a:t>
            </a:r>
            <a:r>
              <a:rPr lang="en-US" baseline="0" dirty="0" smtClean="0"/>
              <a:t>  What is a</a:t>
            </a:r>
            <a:r>
              <a:rPr lang="en-US" sz="1200" dirty="0" smtClean="0"/>
              <a:t> Success Routine? A Success routine is defined as a “travel path” that when utilized, confirms that operational requirements are followed.</a:t>
            </a:r>
            <a:r>
              <a:rPr lang="en-US" sz="2400" dirty="0" smtClean="0"/>
              <a:t> The success routine provides an oversight to ensure people handle company money and assets appropriately. </a:t>
            </a:r>
            <a:endParaRPr lang="en-US" sz="1300" dirty="0" smtClean="0"/>
          </a:p>
          <a:p>
            <a:pPr marL="0" marR="0" indent="0" algn="l" defTabSz="923015"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B9076B21-17D1-45AF-9E48-74AE53F16441}" type="slidenum">
              <a:rPr lang="en-US" smtClean="0"/>
              <a:t>5</a:t>
            </a:fld>
            <a:endParaRPr lang="en-US"/>
          </a:p>
        </p:txBody>
      </p:sp>
    </p:spTree>
    <p:extLst>
      <p:ext uri="{BB962C8B-B14F-4D97-AF65-F5344CB8AC3E}">
        <p14:creationId xmlns:p14="http://schemas.microsoft.com/office/powerpoint/2010/main" val="3238853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sz="1200" dirty="0" smtClean="0"/>
              <a:t>The</a:t>
            </a:r>
            <a:r>
              <a:rPr lang="en-US" sz="1200" baseline="0" dirty="0" smtClean="0"/>
              <a:t> </a:t>
            </a:r>
            <a:r>
              <a:rPr lang="en-US" sz="1200" dirty="0" smtClean="0"/>
              <a:t>success routine process </a:t>
            </a:r>
            <a:r>
              <a:rPr lang="en-US" sz="1200" dirty="0"/>
              <a:t>is used to monitor reports to ensure that accurate information is documented.  Reports serve as a self audit tool in order to review figures for the week.  In this training we will be covering </a:t>
            </a:r>
            <a:r>
              <a:rPr lang="en-US" sz="1200" dirty="0" smtClean="0"/>
              <a:t>the All </a:t>
            </a:r>
            <a:r>
              <a:rPr lang="en-US" sz="1200" dirty="0"/>
              <a:t>In One Reports, additional individual self audit reports, </a:t>
            </a:r>
            <a:r>
              <a:rPr lang="en-US" sz="1200" dirty="0" smtClean="0"/>
              <a:t>the CMS </a:t>
            </a:r>
            <a:r>
              <a:rPr lang="en-US" sz="1200" dirty="0"/>
              <a:t>finish </a:t>
            </a:r>
            <a:r>
              <a:rPr lang="en-US" sz="1200" dirty="0" smtClean="0"/>
              <a:t>line</a:t>
            </a:r>
            <a:r>
              <a:rPr lang="en-US" sz="1200" baseline="0" dirty="0" smtClean="0"/>
              <a:t> and</a:t>
            </a:r>
            <a:r>
              <a:rPr lang="en-US" sz="1200" dirty="0" smtClean="0"/>
              <a:t> </a:t>
            </a:r>
            <a:r>
              <a:rPr lang="en-US" sz="1200" dirty="0"/>
              <a:t>the Café LA success routine </a:t>
            </a:r>
            <a:r>
              <a:rPr lang="en-US" sz="1200" dirty="0" smtClean="0"/>
              <a:t>that</a:t>
            </a:r>
            <a:r>
              <a:rPr lang="en-US" sz="1200" baseline="0" dirty="0" smtClean="0"/>
              <a:t> </a:t>
            </a:r>
            <a:r>
              <a:rPr lang="en-US" sz="1200" dirty="0" smtClean="0"/>
              <a:t>Area</a:t>
            </a:r>
            <a:r>
              <a:rPr lang="en-US" sz="1200" baseline="0" dirty="0" smtClean="0"/>
              <a:t> Food Services Supervisors (</a:t>
            </a:r>
            <a:r>
              <a:rPr lang="en-US" sz="1200" dirty="0" smtClean="0"/>
              <a:t>AFSS) </a:t>
            </a:r>
            <a:r>
              <a:rPr lang="en-US" sz="1200" dirty="0"/>
              <a:t>use to monitor your sites</a:t>
            </a:r>
            <a:r>
              <a:rPr lang="en-US" sz="1200" dirty="0" smtClean="0"/>
              <a:t>.</a:t>
            </a:r>
            <a:endParaRPr lang="en-US" sz="1200" dirty="0"/>
          </a:p>
        </p:txBody>
      </p:sp>
      <p:sp>
        <p:nvSpPr>
          <p:cNvPr id="4" name="Slide Number Placeholder 3"/>
          <p:cNvSpPr>
            <a:spLocks noGrp="1"/>
          </p:cNvSpPr>
          <p:nvPr>
            <p:ph type="sldNum" sz="quarter" idx="10"/>
          </p:nvPr>
        </p:nvSpPr>
        <p:spPr/>
        <p:txBody>
          <a:bodyPr/>
          <a:lstStyle/>
          <a:p>
            <a:fld id="{B9076B21-17D1-45AF-9E48-74AE53F16441}" type="slidenum">
              <a:rPr lang="en-US" smtClean="0"/>
              <a:t>6</a:t>
            </a:fld>
            <a:endParaRPr lang="en-US"/>
          </a:p>
        </p:txBody>
      </p:sp>
    </p:spTree>
    <p:extLst>
      <p:ext uri="{BB962C8B-B14F-4D97-AF65-F5344CB8AC3E}">
        <p14:creationId xmlns:p14="http://schemas.microsoft.com/office/powerpoint/2010/main" val="323885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TELL: </a:t>
            </a:r>
            <a:r>
              <a:rPr lang="en-US" sz="2800" dirty="0" smtClean="0"/>
              <a:t>The All In One Report consists of four categories and is used as a self audit to double check figures for accuracy.</a:t>
            </a:r>
            <a:r>
              <a:rPr lang="en-US" sz="2800" baseline="0" dirty="0" smtClean="0"/>
              <a:t> Here are the 4 reports included in the All in One. </a:t>
            </a:r>
            <a:r>
              <a:rPr lang="en-US" sz="2600" dirty="0" smtClean="0"/>
              <a:t>Bank Deposits,</a:t>
            </a:r>
            <a:r>
              <a:rPr lang="en-US" sz="2600" baseline="0" dirty="0" smtClean="0"/>
              <a:t> </a:t>
            </a:r>
            <a:r>
              <a:rPr lang="en-US" sz="2600" dirty="0" smtClean="0"/>
              <a:t>Edit Check,</a:t>
            </a:r>
            <a:r>
              <a:rPr lang="en-US" sz="2600" baseline="0" dirty="0" smtClean="0"/>
              <a:t> </a:t>
            </a:r>
            <a:r>
              <a:rPr lang="en-US" sz="2600" dirty="0" smtClean="0"/>
              <a:t>Production Record,</a:t>
            </a:r>
            <a:r>
              <a:rPr lang="en-US" sz="2600" baseline="0" dirty="0" smtClean="0"/>
              <a:t> and </a:t>
            </a:r>
            <a:r>
              <a:rPr lang="en-US" sz="2600" dirty="0" smtClean="0"/>
              <a:t>Till Report. </a:t>
            </a:r>
            <a:r>
              <a:rPr lang="en-US" sz="2200" b="1" dirty="0" smtClean="0"/>
              <a:t>NOTE: </a:t>
            </a:r>
            <a:r>
              <a:rPr lang="en-US" sz="2200" b="0" dirty="0" smtClean="0"/>
              <a:t>After analyzing the reports,</a:t>
            </a:r>
            <a:r>
              <a:rPr lang="en-US" sz="2200" b="0" baseline="0" dirty="0" smtClean="0"/>
              <a:t> if you have found any errors, the necessary a</a:t>
            </a:r>
            <a:r>
              <a:rPr lang="en-US" sz="2200" dirty="0" smtClean="0"/>
              <a:t>djustments should be made immediately. Then the All in One reports should be stored in a folder on the desktop.</a:t>
            </a:r>
          </a:p>
          <a:p>
            <a:endParaRPr lang="en-US" dirty="0" smtClean="0"/>
          </a:p>
          <a:p>
            <a:endParaRPr lang="en-US" dirty="0"/>
          </a:p>
          <a:p>
            <a:pPr defTabSz="923015">
              <a:defRPr/>
            </a:pPr>
            <a:endParaRPr lang="en-US" sz="1100" b="1" dirty="0"/>
          </a:p>
        </p:txBody>
      </p:sp>
      <p:sp>
        <p:nvSpPr>
          <p:cNvPr id="4" name="Slide Number Placeholder 3"/>
          <p:cNvSpPr>
            <a:spLocks noGrp="1"/>
          </p:cNvSpPr>
          <p:nvPr>
            <p:ph type="sldNum" sz="quarter" idx="10"/>
          </p:nvPr>
        </p:nvSpPr>
        <p:spPr/>
        <p:txBody>
          <a:bodyPr/>
          <a:lstStyle/>
          <a:p>
            <a:fld id="{B9076B21-17D1-45AF-9E48-74AE53F16441}" type="slidenum">
              <a:rPr lang="en-US" smtClean="0"/>
              <a:t>7</a:t>
            </a:fld>
            <a:endParaRPr lang="en-US"/>
          </a:p>
        </p:txBody>
      </p:sp>
    </p:spTree>
    <p:extLst>
      <p:ext uri="{BB962C8B-B14F-4D97-AF65-F5344CB8AC3E}">
        <p14:creationId xmlns:p14="http://schemas.microsoft.com/office/powerpoint/2010/main" val="3238853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aseline="0" dirty="0" smtClean="0"/>
              <a:t> Let’s r</a:t>
            </a:r>
            <a:r>
              <a:rPr lang="en-US" dirty="0" smtClean="0"/>
              <a:t>eview </a:t>
            </a:r>
            <a:r>
              <a:rPr lang="en-US" dirty="0"/>
              <a:t>the bank </a:t>
            </a:r>
            <a:r>
              <a:rPr lang="en-US" dirty="0" smtClean="0"/>
              <a:t>deposit report from the example, </a:t>
            </a:r>
            <a:r>
              <a:rPr lang="en-US" sz="1100" dirty="0" smtClean="0"/>
              <a:t>here the cash sales are $5.50, posted $5.50, daily deposit $5.50 and bank deposit $5.50.  This report</a:t>
            </a:r>
            <a:r>
              <a:rPr lang="en-US" sz="1100" baseline="0" dirty="0" smtClean="0"/>
              <a:t> is good and balanced.  </a:t>
            </a:r>
            <a:endParaRPr lang="en-US" sz="1100" dirty="0" smtClean="0"/>
          </a:p>
          <a:p>
            <a:r>
              <a:rPr lang="en-US" baseline="0" dirty="0" smtClean="0"/>
              <a:t>Your goal is to ensure that transposed numbers are caught and corrected. A typical error could be that $5.05 is entered instead of only $5.50; both </a:t>
            </a:r>
            <a:r>
              <a:rPr lang="en-US" sz="1100" dirty="0" smtClean="0"/>
              <a:t>amounts should match.</a:t>
            </a:r>
            <a:r>
              <a:rPr lang="en-US" sz="1100" baseline="0" dirty="0" smtClean="0"/>
              <a:t> </a:t>
            </a:r>
            <a:r>
              <a:rPr lang="en-US" sz="1100" dirty="0" smtClean="0"/>
              <a:t>Any discrepancies must be investigated and corrected.</a:t>
            </a:r>
            <a:r>
              <a:rPr lang="en-US" sz="1200" dirty="0" smtClean="0"/>
              <a:t> </a:t>
            </a:r>
          </a:p>
          <a:p>
            <a:endParaRPr lang="en-US" dirty="0" smtClean="0"/>
          </a:p>
        </p:txBody>
      </p:sp>
      <p:sp>
        <p:nvSpPr>
          <p:cNvPr id="4" name="Slide Number Placeholder 3"/>
          <p:cNvSpPr>
            <a:spLocks noGrp="1"/>
          </p:cNvSpPr>
          <p:nvPr>
            <p:ph type="sldNum" sz="quarter" idx="10"/>
          </p:nvPr>
        </p:nvSpPr>
        <p:spPr/>
        <p:txBody>
          <a:bodyPr/>
          <a:lstStyle/>
          <a:p>
            <a:fld id="{B9076B21-17D1-45AF-9E48-74AE53F16441}" type="slidenum">
              <a:rPr lang="en-US" smtClean="0"/>
              <a:t>8</a:t>
            </a:fld>
            <a:endParaRPr lang="en-US"/>
          </a:p>
        </p:txBody>
      </p:sp>
    </p:spTree>
    <p:extLst>
      <p:ext uri="{BB962C8B-B14F-4D97-AF65-F5344CB8AC3E}">
        <p14:creationId xmlns:p14="http://schemas.microsoft.com/office/powerpoint/2010/main" val="982063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TELL: </a:t>
            </a:r>
            <a:r>
              <a:rPr lang="en-US" dirty="0"/>
              <a:t>The edit check report displays eligible applications, meal counts, participation percentages, attendance factor, meal </a:t>
            </a:r>
            <a:r>
              <a:rPr lang="en-US" dirty="0" smtClean="0"/>
              <a:t>period</a:t>
            </a:r>
            <a:r>
              <a:rPr lang="en-US" baseline="0" dirty="0" smtClean="0"/>
              <a:t> totals</a:t>
            </a:r>
            <a:r>
              <a:rPr lang="en-US" dirty="0" smtClean="0"/>
              <a:t>, </a:t>
            </a:r>
            <a:r>
              <a:rPr lang="en-US" dirty="0"/>
              <a:t>and enrollment for the date </a:t>
            </a:r>
            <a:r>
              <a:rPr lang="en-US" dirty="0" smtClean="0"/>
              <a:t>selected categorized by free, reduced and full price</a:t>
            </a:r>
            <a:r>
              <a:rPr lang="en-US" baseline="0" dirty="0" smtClean="0"/>
              <a:t> eligibility</a:t>
            </a:r>
            <a:r>
              <a:rPr lang="en-US" dirty="0" smtClean="0"/>
              <a:t>.  Review </a:t>
            </a:r>
            <a:r>
              <a:rPr lang="en-US" dirty="0"/>
              <a:t>this report daily and record any reason that the figures are not in compliance.  </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9076B21-17D1-45AF-9E48-74AE53F16441}" type="slidenum">
              <a:rPr lang="en-US" smtClean="0"/>
              <a:t>9</a:t>
            </a:fld>
            <a:endParaRPr lang="en-US"/>
          </a:p>
        </p:txBody>
      </p:sp>
    </p:spTree>
    <p:extLst>
      <p:ext uri="{BB962C8B-B14F-4D97-AF65-F5344CB8AC3E}">
        <p14:creationId xmlns:p14="http://schemas.microsoft.com/office/powerpoint/2010/main" val="3807576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0A88B-FBF4-461D-8DD7-4610ED201647}"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10293-1305-4DC0-AE48-B5F25319A593}"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0A88B-FBF4-461D-8DD7-4610ED201647}"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10293-1305-4DC0-AE48-B5F25319A593}"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0A88B-FBF4-461D-8DD7-4610ED201647}"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10293-1305-4DC0-AE48-B5F25319A593}"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0A88B-FBF4-461D-8DD7-4610ED201647}"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10293-1305-4DC0-AE48-B5F25319A593}"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0A88B-FBF4-461D-8DD7-4610ED201647}" type="datetimeFigureOut">
              <a:rPr lang="en-US" smtClean="0"/>
              <a:t>8/5/2015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10293-1305-4DC0-AE48-B5F25319A593}" type="slidenum">
              <a:rPr lang="en-US" smtClean="0"/>
              <a:t>‹#›</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0A88B-FBF4-461D-8DD7-4610ED201647}" type="datetimeFigureOut">
              <a:rPr lang="en-US" smtClean="0"/>
              <a:t>8/5/2015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10293-1305-4DC0-AE48-B5F25319A593}"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0A88B-FBF4-461D-8DD7-4610ED201647}" type="datetimeFigureOut">
              <a:rPr lang="en-US" smtClean="0"/>
              <a:t>8/5/2015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F10293-1305-4DC0-AE48-B5F25319A593}" type="slidenum">
              <a:rPr lang="en-US" smtClean="0"/>
              <a:t>‹#›</a:t>
            </a:fld>
            <a:endParaRPr lang="en-US"/>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0A88B-FBF4-461D-8DD7-4610ED201647}" type="datetimeFigureOut">
              <a:rPr lang="en-US" smtClean="0"/>
              <a:t>8/5/2015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F10293-1305-4DC0-AE48-B5F25319A593}" type="slidenum">
              <a:rPr lang="en-US" smtClean="0"/>
              <a:t>‹#›</a:t>
            </a:fld>
            <a:endParaRPr lang="en-US"/>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0A88B-FBF4-461D-8DD7-4610ED201647}" type="datetimeFigureOut">
              <a:rPr lang="en-US" smtClean="0"/>
              <a:t>8/5/2015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F10293-1305-4DC0-AE48-B5F25319A593}" type="slidenum">
              <a:rPr lang="en-US" smtClean="0"/>
              <a:t>‹#›</a:t>
            </a:fld>
            <a:endParaRPr lang="en-US"/>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0A88B-FBF4-461D-8DD7-4610ED201647}" type="datetimeFigureOut">
              <a:rPr lang="en-US" smtClean="0"/>
              <a:t>8/5/2015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10293-1305-4DC0-AE48-B5F25319A593}"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0A88B-FBF4-461D-8DD7-4610ED201647}" type="datetimeFigureOut">
              <a:rPr lang="en-US" smtClean="0"/>
              <a:t>8/5/2015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10293-1305-4DC0-AE48-B5F25319A593}"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0A88B-FBF4-461D-8DD7-4610ED201647}" type="datetimeFigureOut">
              <a:rPr lang="en-US" smtClean="0"/>
              <a:t>8/5/2015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10293-1305-4DC0-AE48-B5F25319A593}"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slide" Target="slide12.xml"/><Relationship Id="rId5" Type="http://schemas.openxmlformats.org/officeDocument/2006/relationships/slide" Target="slide13.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slide" Target="slide13.xml"/><Relationship Id="rId5" Type="http://schemas.openxmlformats.org/officeDocument/2006/relationships/slide" Target="slide14.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slide" Target="slide12.xml"/><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999" y="2057400"/>
            <a:ext cx="5977126" cy="2133600"/>
          </a:xfrm>
        </p:spPr>
        <p:txBody>
          <a:bodyPr>
            <a:normAutofit/>
          </a:bodyPr>
          <a:lstStyle/>
          <a:p>
            <a:pPr algn="ctr"/>
            <a:r>
              <a:rPr lang="en-US" sz="4400" dirty="0" smtClean="0"/>
              <a:t> </a:t>
            </a:r>
            <a:r>
              <a:rPr lang="en-US" sz="4400" dirty="0"/>
              <a:t>Financial Success </a:t>
            </a:r>
            <a:br>
              <a:rPr lang="en-US" sz="4400" dirty="0"/>
            </a:br>
            <a:r>
              <a:rPr lang="en-US" sz="4400" dirty="0"/>
              <a:t>Routine</a:t>
            </a:r>
            <a:r>
              <a:rPr lang="en-US" sz="4400" dirty="0" smtClean="0"/>
              <a:t/>
            </a:r>
            <a:br>
              <a:rPr lang="en-US" sz="4400" dirty="0" smtClean="0"/>
            </a:br>
            <a:endParaRPr lang="en-US" sz="4400" dirty="0"/>
          </a:p>
        </p:txBody>
      </p:sp>
      <p:sp>
        <p:nvSpPr>
          <p:cNvPr id="3" name="Rectangle 2"/>
          <p:cNvSpPr/>
          <p:nvPr/>
        </p:nvSpPr>
        <p:spPr>
          <a:xfrm>
            <a:off x="2426525" y="6124114"/>
            <a:ext cx="6324600" cy="461665"/>
          </a:xfrm>
          <a:prstGeom prst="rect">
            <a:avLst/>
          </a:prstGeom>
        </p:spPr>
        <p:txBody>
          <a:bodyPr wrap="square">
            <a:spAutoFit/>
          </a:bodyPr>
          <a:lstStyle/>
          <a:p>
            <a:pPr algn="ctr"/>
            <a:r>
              <a:rPr lang="en-US" sz="2400" dirty="0">
                <a:solidFill>
                  <a:srgbClr val="000000"/>
                </a:solidFill>
              </a:rPr>
              <a:t>Provided by the LAUSD Food Services Division</a:t>
            </a:r>
          </a:p>
        </p:txBody>
      </p:sp>
      <p:sp>
        <p:nvSpPr>
          <p:cNvPr id="4" name="TextBox 3"/>
          <p:cNvSpPr txBox="1"/>
          <p:nvPr/>
        </p:nvSpPr>
        <p:spPr>
          <a:xfrm>
            <a:off x="8129093" y="6591717"/>
            <a:ext cx="964643" cy="461665"/>
          </a:xfrm>
          <a:prstGeom prst="rect">
            <a:avLst/>
          </a:prstGeom>
          <a:noFill/>
        </p:spPr>
        <p:txBody>
          <a:bodyPr wrap="square" rtlCol="0">
            <a:spAutoFit/>
          </a:bodyPr>
          <a:lstStyle/>
          <a:p>
            <a:r>
              <a:rPr lang="en-US" sz="1200" dirty="0" smtClean="0">
                <a:solidFill>
                  <a:srgbClr val="000000"/>
                </a:solidFill>
              </a:rPr>
              <a:t>07.23.2015</a:t>
            </a:r>
          </a:p>
          <a:p>
            <a:endParaRPr lang="en-US" sz="1200" dirty="0">
              <a:solidFill>
                <a:srgbClr val="000000"/>
              </a:solidFill>
            </a:endParaRPr>
          </a:p>
        </p:txBody>
      </p:sp>
    </p:spTree>
    <p:extLst>
      <p:ext uri="{BB962C8B-B14F-4D97-AF65-F5344CB8AC3E}">
        <p14:creationId xmlns:p14="http://schemas.microsoft.com/office/powerpoint/2010/main" val="21412280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274638"/>
            <a:ext cx="8305799" cy="1143000"/>
          </a:xfrm>
        </p:spPr>
        <p:txBody>
          <a:bodyPr/>
          <a:lstStyle/>
          <a:p>
            <a:pPr algn="l"/>
            <a:r>
              <a:rPr lang="en-US" b="1" dirty="0" smtClean="0"/>
              <a:t>Edit Check Activity </a:t>
            </a:r>
            <a:endParaRPr lang="en-US" b="1" dirty="0"/>
          </a:p>
        </p:txBody>
      </p:sp>
      <p:grpSp>
        <p:nvGrpSpPr>
          <p:cNvPr id="8" name="Group 7"/>
          <p:cNvGrpSpPr/>
          <p:nvPr/>
        </p:nvGrpSpPr>
        <p:grpSpPr>
          <a:xfrm>
            <a:off x="838200" y="2209800"/>
            <a:ext cx="7620000" cy="3560135"/>
            <a:chOff x="990600" y="1676400"/>
            <a:chExt cx="6953978" cy="3331535"/>
          </a:xfrm>
        </p:grpSpPr>
        <p:pic>
          <p:nvPicPr>
            <p:cNvPr id="5" name="Picture 4"/>
            <p:cNvPicPr/>
            <p:nvPr/>
          </p:nvPicPr>
          <p:blipFill rotWithShape="1">
            <a:blip r:embed="rId5"/>
            <a:srcRect l="21625" t="12041" r="2326" b="28050"/>
            <a:stretch/>
          </p:blipFill>
          <p:spPr>
            <a:xfrm>
              <a:off x="990600" y="1676400"/>
              <a:ext cx="6953978" cy="3331535"/>
            </a:xfrm>
            <a:prstGeom prst="rect">
              <a:avLst/>
            </a:prstGeom>
          </p:spPr>
        </p:pic>
        <p:sp>
          <p:nvSpPr>
            <p:cNvPr id="7" name="Rectangle 6"/>
            <p:cNvSpPr/>
            <p:nvPr/>
          </p:nvSpPr>
          <p:spPr>
            <a:xfrm flipV="1">
              <a:off x="1600200" y="2395870"/>
              <a:ext cx="2112554" cy="15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100" kern="1200">
                  <a:solidFill>
                    <a:srgbClr val="FFFFFF"/>
                  </a:solidFill>
                  <a:effectLst/>
                  <a:latin typeface="Times New Roman"/>
                  <a:ea typeface="Times New Roman"/>
                </a:rPr>
                <a:t> </a:t>
              </a:r>
              <a:endParaRPr lang="en-US" sz="1200">
                <a:effectLst/>
                <a:latin typeface="Times New Roman"/>
                <a:ea typeface="Times New Roman"/>
              </a:endParaRPr>
            </a:p>
          </p:txBody>
        </p:sp>
      </p:grpSp>
      <p:sp>
        <p:nvSpPr>
          <p:cNvPr id="11" name="TextBox 10"/>
          <p:cNvSpPr txBox="1"/>
          <p:nvPr/>
        </p:nvSpPr>
        <p:spPr>
          <a:xfrm>
            <a:off x="381001" y="1371600"/>
            <a:ext cx="8686800" cy="892552"/>
          </a:xfrm>
          <a:prstGeom prst="rect">
            <a:avLst/>
          </a:prstGeom>
          <a:noFill/>
        </p:spPr>
        <p:txBody>
          <a:bodyPr wrap="square" rtlCol="0">
            <a:spAutoFit/>
          </a:bodyPr>
          <a:lstStyle/>
          <a:p>
            <a:r>
              <a:rPr lang="en-US" sz="2600" dirty="0" smtClean="0"/>
              <a:t>Analyze the Edit Check Report below to determine the </a:t>
            </a:r>
            <a:r>
              <a:rPr lang="en-US" sz="2600" b="1" dirty="0" smtClean="0"/>
              <a:t>causes</a:t>
            </a:r>
            <a:r>
              <a:rPr lang="en-US" sz="2600" dirty="0" smtClean="0"/>
              <a:t> for the “Out of Compliance” results.  </a:t>
            </a:r>
            <a:endParaRPr lang="en-US" sz="2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484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Activity </a:t>
            </a:r>
            <a:endParaRPr lang="en-US" dirty="0"/>
          </a:p>
        </p:txBody>
      </p:sp>
      <p:sp>
        <p:nvSpPr>
          <p:cNvPr id="9" name="TextBox 8"/>
          <p:cNvSpPr txBox="1"/>
          <p:nvPr/>
        </p:nvSpPr>
        <p:spPr>
          <a:xfrm>
            <a:off x="573196" y="1143000"/>
            <a:ext cx="7815858" cy="646331"/>
          </a:xfrm>
          <a:prstGeom prst="rect">
            <a:avLst/>
          </a:prstGeom>
          <a:noFill/>
        </p:spPr>
        <p:txBody>
          <a:bodyPr wrap="none" rtlCol="0">
            <a:spAutoFit/>
          </a:bodyPr>
          <a:lstStyle/>
          <a:p>
            <a:r>
              <a:rPr lang="en-US" dirty="0" smtClean="0"/>
              <a:t>Click on </a:t>
            </a:r>
            <a:r>
              <a:rPr lang="en-US" u="sng" dirty="0" smtClean="0"/>
              <a:t>all steps</a:t>
            </a:r>
            <a:r>
              <a:rPr lang="en-US" dirty="0" smtClean="0"/>
              <a:t> in identifying the reasons for your site being out of compliance?</a:t>
            </a:r>
          </a:p>
          <a:p>
            <a:pPr algn="ctr"/>
            <a:r>
              <a:rPr lang="en-US" dirty="0" smtClean="0"/>
              <a:t>After you have selected the four answers click on blue box at the corner.</a:t>
            </a:r>
            <a:endParaRPr lang="en-US" dirty="0"/>
          </a:p>
        </p:txBody>
      </p:sp>
      <p:sp>
        <p:nvSpPr>
          <p:cNvPr id="16" name="Easy Steps not">
            <a:hlinkClick r:id="rId5" action="ppaction://hlinksldjump"/>
          </p:cNvPr>
          <p:cNvSpPr txBox="1"/>
          <p:nvPr/>
        </p:nvSpPr>
        <p:spPr>
          <a:xfrm>
            <a:off x="5954518" y="3334148"/>
            <a:ext cx="2266509"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a typeface="Calibri"/>
                <a:cs typeface="Times New Roman"/>
              </a:rPr>
              <a:t>Easy steps not       forecasted 			</a:t>
            </a:r>
            <a:endParaRPr lang="en-US" dirty="0">
              <a:effectLst/>
              <a:ea typeface="Calibri"/>
              <a:cs typeface="Times New Roman"/>
            </a:endParaRPr>
          </a:p>
        </p:txBody>
      </p:sp>
      <p:sp>
        <p:nvSpPr>
          <p:cNvPr id="17" name="MISIS is not current"/>
          <p:cNvSpPr txBox="1"/>
          <p:nvPr/>
        </p:nvSpPr>
        <p:spPr>
          <a:xfrm>
            <a:off x="2984439" y="4515836"/>
            <a:ext cx="2636409" cy="676474"/>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600" b="1" dirty="0" smtClean="0">
                <a:effectLst/>
                <a:ea typeface="Calibri"/>
                <a:cs typeface="Times New Roman"/>
              </a:rPr>
              <a:t>MISIS is not current  with CMS	</a:t>
            </a:r>
            <a:endParaRPr lang="en-US" sz="1600" dirty="0">
              <a:effectLst/>
              <a:ea typeface="Calibri"/>
              <a:cs typeface="Times New Roman"/>
            </a:endParaRPr>
          </a:p>
        </p:txBody>
      </p:sp>
      <p:sp>
        <p:nvSpPr>
          <p:cNvPr id="18" name="Verify Bank Deposit">
            <a:hlinkClick r:id="rId5" action="ppaction://hlinksldjump"/>
          </p:cNvPr>
          <p:cNvSpPr txBox="1"/>
          <p:nvPr/>
        </p:nvSpPr>
        <p:spPr>
          <a:xfrm>
            <a:off x="535171" y="4512224"/>
            <a:ext cx="2209805"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Verify Bank Deposit</a:t>
            </a:r>
          </a:p>
          <a:p>
            <a:pPr marL="0" marR="0" algn="ctr">
              <a:lnSpc>
                <a:spcPct val="115000"/>
              </a:lnSpc>
              <a:spcBef>
                <a:spcPts val="0"/>
              </a:spcBef>
              <a:spcAft>
                <a:spcPts val="0"/>
              </a:spcAft>
            </a:pPr>
            <a:endParaRPr lang="en-US" b="1" dirty="0">
              <a:effectLst/>
              <a:ea typeface="Calibri"/>
              <a:cs typeface="Times New Roman"/>
            </a:endParaRPr>
          </a:p>
        </p:txBody>
      </p:sp>
      <p:sp>
        <p:nvSpPr>
          <p:cNvPr id="19" name="Verify Attendance"/>
          <p:cNvSpPr txBox="1"/>
          <p:nvPr/>
        </p:nvSpPr>
        <p:spPr>
          <a:xfrm>
            <a:off x="533397" y="3334148"/>
            <a:ext cx="2209804"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Verify Attendance</a:t>
            </a:r>
          </a:p>
          <a:p>
            <a:pPr marL="0" marR="0" algn="ctr">
              <a:lnSpc>
                <a:spcPct val="115000"/>
              </a:lnSpc>
              <a:spcBef>
                <a:spcPts val="0"/>
              </a:spcBef>
              <a:spcAft>
                <a:spcPts val="0"/>
              </a:spcAft>
            </a:pPr>
            <a:endParaRPr lang="en-US" b="1" dirty="0">
              <a:effectLst/>
              <a:ea typeface="Calibri"/>
              <a:cs typeface="Times New Roman"/>
            </a:endParaRPr>
          </a:p>
        </p:txBody>
      </p:sp>
      <p:sp>
        <p:nvSpPr>
          <p:cNvPr id="20" name="Verify Inventory">
            <a:hlinkClick r:id="rId5" action="ppaction://hlinksldjump"/>
          </p:cNvPr>
          <p:cNvSpPr txBox="1"/>
          <p:nvPr/>
        </p:nvSpPr>
        <p:spPr>
          <a:xfrm>
            <a:off x="535171" y="2064369"/>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Verify Inventory</a:t>
            </a:r>
          </a:p>
          <a:p>
            <a:pPr marL="0" marR="0" algn="ctr">
              <a:lnSpc>
                <a:spcPct val="115000"/>
              </a:lnSpc>
              <a:spcBef>
                <a:spcPts val="0"/>
              </a:spcBef>
              <a:spcAft>
                <a:spcPts val="0"/>
              </a:spcAft>
            </a:pPr>
            <a:endParaRPr lang="en-US" b="1" dirty="0">
              <a:effectLst/>
              <a:ea typeface="Calibri"/>
              <a:cs typeface="Times New Roman"/>
            </a:endParaRPr>
          </a:p>
        </p:txBody>
      </p:sp>
      <p:sp>
        <p:nvSpPr>
          <p:cNvPr id="21" name="Meal Counts"/>
          <p:cNvSpPr txBox="1"/>
          <p:nvPr/>
        </p:nvSpPr>
        <p:spPr>
          <a:xfrm>
            <a:off x="6012998" y="4522643"/>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Meal Counts</a:t>
            </a:r>
          </a:p>
          <a:p>
            <a:pPr marL="0" marR="0" algn="ctr">
              <a:lnSpc>
                <a:spcPct val="115000"/>
              </a:lnSpc>
              <a:spcBef>
                <a:spcPts val="0"/>
              </a:spcBef>
              <a:spcAft>
                <a:spcPts val="0"/>
              </a:spcAft>
            </a:pPr>
            <a:endParaRPr lang="en-US" b="1" dirty="0">
              <a:effectLst/>
              <a:ea typeface="Calibri"/>
              <a:cs typeface="Times New Roman"/>
            </a:endParaRPr>
          </a:p>
        </p:txBody>
      </p:sp>
      <p:sp>
        <p:nvSpPr>
          <p:cNvPr id="22" name="Provision 2"/>
          <p:cNvSpPr txBox="1"/>
          <p:nvPr/>
        </p:nvSpPr>
        <p:spPr>
          <a:xfrm>
            <a:off x="3198629" y="2064369"/>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7800" lvl="1"/>
            <a:r>
              <a:rPr lang="en-US" sz="1600" b="1" dirty="0">
                <a:solidFill>
                  <a:schemeClr val="tx1"/>
                </a:solidFill>
              </a:rPr>
              <a:t>Provision 2, Year 2+ </a:t>
            </a:r>
            <a:r>
              <a:rPr lang="en-US" sz="1600" b="1" dirty="0" smtClean="0">
                <a:solidFill>
                  <a:schemeClr val="tx1"/>
                </a:solidFill>
              </a:rPr>
              <a:t>school	</a:t>
            </a:r>
            <a:endParaRPr lang="en-US" sz="1600" b="1" dirty="0">
              <a:solidFill>
                <a:schemeClr val="tx1"/>
              </a:solidFill>
            </a:endParaRPr>
          </a:p>
        </p:txBody>
      </p:sp>
      <p:sp>
        <p:nvSpPr>
          <p:cNvPr id="23" name="Excessive Non">
            <a:hlinkClick r:id="rId5" action="ppaction://hlinksldjump"/>
          </p:cNvPr>
          <p:cNvSpPr txBox="1"/>
          <p:nvPr/>
        </p:nvSpPr>
        <p:spPr>
          <a:xfrm>
            <a:off x="3198629" y="3334147"/>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Excessive Non  Reimbursable Meals	</a:t>
            </a:r>
            <a:endParaRPr lang="en-US" b="1" dirty="0">
              <a:effectLst/>
              <a:ea typeface="Calibri"/>
              <a:cs typeface="Times New Roman"/>
            </a:endParaRPr>
          </a:p>
        </p:txBody>
      </p:sp>
      <p:sp>
        <p:nvSpPr>
          <p:cNvPr id="24" name="POS not">
            <a:hlinkClick r:id="rId5" action="ppaction://hlinksldjump"/>
          </p:cNvPr>
          <p:cNvSpPr txBox="1"/>
          <p:nvPr/>
        </p:nvSpPr>
        <p:spPr>
          <a:xfrm>
            <a:off x="6012997" y="2064369"/>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POS not communicating	</a:t>
            </a:r>
            <a:endParaRPr lang="en-US" b="1" dirty="0">
              <a:effectLst/>
              <a:ea typeface="Calibri"/>
              <a:cs typeface="Times New Roman"/>
            </a:endParaRPr>
          </a:p>
        </p:txBody>
      </p:sp>
      <p:sp>
        <p:nvSpPr>
          <p:cNvPr id="25" name="Text Box 1">
            <a:hlinkClick r:id="rId6" action="ppaction://hlinksldjump"/>
          </p:cNvPr>
          <p:cNvSpPr txBox="1"/>
          <p:nvPr/>
        </p:nvSpPr>
        <p:spPr>
          <a:xfrm>
            <a:off x="7117013" y="175437"/>
            <a:ext cx="1676400" cy="762000"/>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400" b="1" dirty="0" smtClean="0">
                <a:ea typeface="Calibri"/>
                <a:cs typeface="Times New Roman"/>
              </a:rPr>
              <a:t>Click here when all 4 answers are selected. 	</a:t>
            </a:r>
            <a:r>
              <a:rPr lang="en-US" b="1" dirty="0" smtClean="0">
                <a:ea typeface="Calibri"/>
                <a:cs typeface="Times New Roman"/>
              </a:rPr>
              <a:t>	</a:t>
            </a:r>
            <a:endParaRPr lang="en-US" dirty="0">
              <a:effectLst/>
              <a:ea typeface="Calibri"/>
              <a:cs typeface="Times New Roman"/>
            </a:endParaRPr>
          </a:p>
        </p:txBody>
      </p:sp>
      <p:sp>
        <p:nvSpPr>
          <p:cNvPr id="3" name="incorrect 1"/>
          <p:cNvSpPr txBox="1"/>
          <p:nvPr/>
        </p:nvSpPr>
        <p:spPr>
          <a:xfrm>
            <a:off x="1104899" y="2744454"/>
            <a:ext cx="1066799" cy="369332"/>
          </a:xfrm>
          <a:prstGeom prst="rect">
            <a:avLst/>
          </a:prstGeom>
          <a:noFill/>
        </p:spPr>
        <p:txBody>
          <a:bodyPr wrap="square" rtlCol="0">
            <a:spAutoFit/>
          </a:bodyPr>
          <a:lstStyle/>
          <a:p>
            <a:r>
              <a:rPr lang="en-US" dirty="0" smtClean="0">
                <a:solidFill>
                  <a:srgbClr val="FF0000"/>
                </a:solidFill>
              </a:rPr>
              <a:t>Incorrect</a:t>
            </a:r>
          </a:p>
        </p:txBody>
      </p:sp>
      <p:sp>
        <p:nvSpPr>
          <p:cNvPr id="15" name="Incorrect 5"/>
          <p:cNvSpPr txBox="1"/>
          <p:nvPr/>
        </p:nvSpPr>
        <p:spPr>
          <a:xfrm>
            <a:off x="1104899" y="5181895"/>
            <a:ext cx="1066799" cy="369332"/>
          </a:xfrm>
          <a:prstGeom prst="rect">
            <a:avLst/>
          </a:prstGeom>
          <a:noFill/>
        </p:spPr>
        <p:txBody>
          <a:bodyPr wrap="square" rtlCol="0">
            <a:spAutoFit/>
          </a:bodyPr>
          <a:lstStyle/>
          <a:p>
            <a:r>
              <a:rPr lang="en-US" dirty="0" smtClean="0">
                <a:solidFill>
                  <a:srgbClr val="FF0000"/>
                </a:solidFill>
              </a:rPr>
              <a:t>Incorrect</a:t>
            </a:r>
          </a:p>
        </p:txBody>
      </p:sp>
      <p:sp>
        <p:nvSpPr>
          <p:cNvPr id="26" name="Incorrect 4"/>
          <p:cNvSpPr txBox="1"/>
          <p:nvPr/>
        </p:nvSpPr>
        <p:spPr>
          <a:xfrm>
            <a:off x="6554372" y="3966284"/>
            <a:ext cx="1066799" cy="369332"/>
          </a:xfrm>
          <a:prstGeom prst="rect">
            <a:avLst/>
          </a:prstGeom>
          <a:noFill/>
        </p:spPr>
        <p:txBody>
          <a:bodyPr wrap="square" rtlCol="0">
            <a:spAutoFit/>
          </a:bodyPr>
          <a:lstStyle/>
          <a:p>
            <a:r>
              <a:rPr lang="en-US" dirty="0" smtClean="0">
                <a:solidFill>
                  <a:srgbClr val="FF0000"/>
                </a:solidFill>
              </a:rPr>
              <a:t>Incorrect</a:t>
            </a:r>
          </a:p>
        </p:txBody>
      </p:sp>
      <p:sp>
        <p:nvSpPr>
          <p:cNvPr id="27" name="Incorrect 3"/>
          <p:cNvSpPr txBox="1"/>
          <p:nvPr/>
        </p:nvSpPr>
        <p:spPr>
          <a:xfrm>
            <a:off x="3815460" y="3959477"/>
            <a:ext cx="1066799" cy="369332"/>
          </a:xfrm>
          <a:prstGeom prst="rect">
            <a:avLst/>
          </a:prstGeom>
          <a:noFill/>
        </p:spPr>
        <p:txBody>
          <a:bodyPr wrap="square" rtlCol="0">
            <a:spAutoFit/>
          </a:bodyPr>
          <a:lstStyle/>
          <a:p>
            <a:r>
              <a:rPr lang="en-US" dirty="0" smtClean="0">
                <a:solidFill>
                  <a:srgbClr val="FF0000"/>
                </a:solidFill>
              </a:rPr>
              <a:t>Incorrect</a:t>
            </a:r>
          </a:p>
        </p:txBody>
      </p:sp>
      <p:sp>
        <p:nvSpPr>
          <p:cNvPr id="28" name="incorrect 2"/>
          <p:cNvSpPr txBox="1"/>
          <p:nvPr/>
        </p:nvSpPr>
        <p:spPr>
          <a:xfrm>
            <a:off x="6583612" y="2715626"/>
            <a:ext cx="1066799" cy="369332"/>
          </a:xfrm>
          <a:prstGeom prst="rect">
            <a:avLst/>
          </a:prstGeom>
          <a:noFill/>
        </p:spPr>
        <p:txBody>
          <a:bodyPr wrap="square" rtlCol="0">
            <a:spAutoFit/>
          </a:bodyPr>
          <a:lstStyle/>
          <a:p>
            <a:r>
              <a:rPr lang="en-US" dirty="0" smtClean="0">
                <a:solidFill>
                  <a:srgbClr val="FF0000"/>
                </a:solidFill>
              </a:rPr>
              <a:t>Incorrect</a:t>
            </a:r>
          </a:p>
        </p:txBody>
      </p:sp>
      <p:sp>
        <p:nvSpPr>
          <p:cNvPr id="29" name="correct 2"/>
          <p:cNvSpPr txBox="1"/>
          <p:nvPr/>
        </p:nvSpPr>
        <p:spPr>
          <a:xfrm>
            <a:off x="1030996" y="3986627"/>
            <a:ext cx="1066799" cy="369332"/>
          </a:xfrm>
          <a:prstGeom prst="rect">
            <a:avLst/>
          </a:prstGeom>
          <a:noFill/>
        </p:spPr>
        <p:txBody>
          <a:bodyPr wrap="square" rtlCol="0">
            <a:spAutoFit/>
          </a:bodyPr>
          <a:lstStyle/>
          <a:p>
            <a:r>
              <a:rPr lang="en-US" dirty="0">
                <a:solidFill>
                  <a:srgbClr val="00B0F0"/>
                </a:solidFill>
              </a:rPr>
              <a:t>C</a:t>
            </a:r>
            <a:r>
              <a:rPr lang="en-US" dirty="0" smtClean="0">
                <a:solidFill>
                  <a:srgbClr val="00B0F0"/>
                </a:solidFill>
              </a:rPr>
              <a:t>orrect</a:t>
            </a:r>
          </a:p>
        </p:txBody>
      </p:sp>
      <p:sp>
        <p:nvSpPr>
          <p:cNvPr id="30" name="Correct 1"/>
          <p:cNvSpPr txBox="1"/>
          <p:nvPr/>
        </p:nvSpPr>
        <p:spPr>
          <a:xfrm>
            <a:off x="3920154" y="2686636"/>
            <a:ext cx="1066799" cy="369332"/>
          </a:xfrm>
          <a:prstGeom prst="rect">
            <a:avLst/>
          </a:prstGeom>
          <a:noFill/>
        </p:spPr>
        <p:txBody>
          <a:bodyPr wrap="square" rtlCol="0">
            <a:spAutoFit/>
          </a:bodyPr>
          <a:lstStyle/>
          <a:p>
            <a:r>
              <a:rPr lang="en-US" dirty="0" smtClean="0">
                <a:solidFill>
                  <a:srgbClr val="00B0F0"/>
                </a:solidFill>
              </a:rPr>
              <a:t>Correct</a:t>
            </a:r>
          </a:p>
        </p:txBody>
      </p:sp>
      <p:sp>
        <p:nvSpPr>
          <p:cNvPr id="31" name="Correct 4"/>
          <p:cNvSpPr txBox="1"/>
          <p:nvPr/>
        </p:nvSpPr>
        <p:spPr>
          <a:xfrm>
            <a:off x="6781800" y="5210508"/>
            <a:ext cx="1066799" cy="369332"/>
          </a:xfrm>
          <a:prstGeom prst="rect">
            <a:avLst/>
          </a:prstGeom>
          <a:noFill/>
        </p:spPr>
        <p:txBody>
          <a:bodyPr wrap="square" rtlCol="0">
            <a:spAutoFit/>
          </a:bodyPr>
          <a:lstStyle/>
          <a:p>
            <a:r>
              <a:rPr lang="en-US" dirty="0" smtClean="0">
                <a:solidFill>
                  <a:srgbClr val="00B0F0"/>
                </a:solidFill>
              </a:rPr>
              <a:t>Correct</a:t>
            </a:r>
          </a:p>
        </p:txBody>
      </p:sp>
      <p:sp>
        <p:nvSpPr>
          <p:cNvPr id="32" name="Correct 3"/>
          <p:cNvSpPr txBox="1"/>
          <p:nvPr/>
        </p:nvSpPr>
        <p:spPr>
          <a:xfrm>
            <a:off x="3769243" y="5210508"/>
            <a:ext cx="1066799" cy="369332"/>
          </a:xfrm>
          <a:prstGeom prst="rect">
            <a:avLst/>
          </a:prstGeom>
          <a:noFill/>
        </p:spPr>
        <p:txBody>
          <a:bodyPr wrap="square" rtlCol="0">
            <a:spAutoFit/>
          </a:bodyPr>
          <a:lstStyle/>
          <a:p>
            <a:r>
              <a:rPr lang="en-US" dirty="0" smtClean="0">
                <a:solidFill>
                  <a:srgbClr val="00B0F0"/>
                </a:solidFill>
              </a:rPr>
              <a:t>Correct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48679" y="3177267"/>
            <a:ext cx="487363" cy="487363"/>
          </a:xfrm>
          <a:prstGeom prst="rect">
            <a:avLst/>
          </a:prstGeom>
        </p:spPr>
      </p:pic>
    </p:spTree>
    <p:extLst>
      <p:ext uri="{BB962C8B-B14F-4D97-AF65-F5344CB8AC3E}">
        <p14:creationId xmlns:p14="http://schemas.microsoft.com/office/powerpoint/2010/main" val="160880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8"/>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7"/>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showWhenStopped="0">
                <p:cTn id="79" fill="hold" display="0">
                  <p:stCondLst>
                    <p:cond delay="indefinite"/>
                  </p:stCondLst>
                  <p:endCondLst>
                    <p:cond evt="onStopAudio" delay="0">
                      <p:tgtEl>
                        <p:sldTgt/>
                      </p:tgtEl>
                    </p:cond>
                  </p:endCondLst>
                </p:cTn>
                <p:tgtEl>
                  <p:spTgt spid="4"/>
                </p:tgtEl>
              </p:cMediaNode>
            </p:audio>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 grpId="0"/>
      <p:bldP spid="3" grpId="1"/>
      <p:bldP spid="15" grpId="0"/>
      <p:bldP spid="1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9672" y="1268818"/>
            <a:ext cx="4495800" cy="1143000"/>
          </a:xfrm>
        </p:spPr>
        <p:txBody>
          <a:bodyPr>
            <a:normAutofit fontScale="90000"/>
          </a:bodyPr>
          <a:lstStyle/>
          <a:p>
            <a:r>
              <a:rPr lang="en-US" sz="8000" dirty="0" smtClean="0"/>
              <a:t>Correct!</a:t>
            </a:r>
            <a:endParaRPr lang="en-US" sz="8000" dirty="0"/>
          </a:p>
        </p:txBody>
      </p:sp>
      <p:sp>
        <p:nvSpPr>
          <p:cNvPr id="5" name="TextBox 4"/>
          <p:cNvSpPr txBox="1"/>
          <p:nvPr/>
        </p:nvSpPr>
        <p:spPr>
          <a:xfrm>
            <a:off x="2821432" y="4558820"/>
            <a:ext cx="3603515" cy="461665"/>
          </a:xfrm>
          <a:prstGeom prst="rect">
            <a:avLst/>
          </a:prstGeom>
          <a:noFill/>
        </p:spPr>
        <p:txBody>
          <a:bodyPr wrap="square" rtlCol="0">
            <a:spAutoFit/>
          </a:bodyPr>
          <a:lstStyle/>
          <a:p>
            <a:r>
              <a:rPr lang="en-US" sz="2400" dirty="0" smtClean="0"/>
              <a:t>Click here to continue</a:t>
            </a:r>
          </a:p>
        </p:txBody>
      </p:sp>
      <p:sp>
        <p:nvSpPr>
          <p:cNvPr id="3" name="Rectangle 2">
            <a:hlinkClick r:id="rId5" action="ppaction://hlinksldjump"/>
          </p:cNvPr>
          <p:cNvSpPr/>
          <p:nvPr/>
        </p:nvSpPr>
        <p:spPr>
          <a:xfrm>
            <a:off x="2667000" y="4558820"/>
            <a:ext cx="3276600" cy="46166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Verify Attendance">
            <a:hlinkClick r:id="rId6" action="ppaction://hlinksldjump"/>
          </p:cNvPr>
          <p:cNvSpPr txBox="1"/>
          <p:nvPr/>
        </p:nvSpPr>
        <p:spPr>
          <a:xfrm>
            <a:off x="1740280" y="3334147"/>
            <a:ext cx="2209804"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Verify Attendance</a:t>
            </a:r>
          </a:p>
          <a:p>
            <a:pPr marL="0" marR="0" algn="ctr">
              <a:lnSpc>
                <a:spcPct val="115000"/>
              </a:lnSpc>
              <a:spcBef>
                <a:spcPts val="0"/>
              </a:spcBef>
              <a:spcAft>
                <a:spcPts val="0"/>
              </a:spcAft>
            </a:pPr>
            <a:endParaRPr lang="en-US" b="1" dirty="0">
              <a:effectLst/>
              <a:ea typeface="Calibri"/>
              <a:cs typeface="Times New Roman"/>
            </a:endParaRPr>
          </a:p>
        </p:txBody>
      </p:sp>
      <p:sp>
        <p:nvSpPr>
          <p:cNvPr id="9" name="Provision 2">
            <a:hlinkClick r:id="rId6" action="ppaction://hlinksldjump"/>
          </p:cNvPr>
          <p:cNvSpPr txBox="1"/>
          <p:nvPr/>
        </p:nvSpPr>
        <p:spPr>
          <a:xfrm>
            <a:off x="1742054" y="2514600"/>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7800" lvl="1"/>
            <a:r>
              <a:rPr lang="en-US" sz="1600" b="1" dirty="0">
                <a:solidFill>
                  <a:schemeClr val="tx1"/>
                </a:solidFill>
              </a:rPr>
              <a:t>Provision 2, Year 2+ </a:t>
            </a:r>
            <a:r>
              <a:rPr lang="en-US" sz="1600" b="1" dirty="0" smtClean="0">
                <a:solidFill>
                  <a:schemeClr val="tx1"/>
                </a:solidFill>
              </a:rPr>
              <a:t>school	</a:t>
            </a:r>
            <a:endParaRPr lang="en-US" sz="1600" b="1" dirty="0">
              <a:solidFill>
                <a:schemeClr val="tx1"/>
              </a:solidFill>
            </a:endParaRPr>
          </a:p>
        </p:txBody>
      </p:sp>
      <p:sp>
        <p:nvSpPr>
          <p:cNvPr id="10" name="Meal Counts">
            <a:hlinkClick r:id="rId6" action="ppaction://hlinksldjump"/>
          </p:cNvPr>
          <p:cNvSpPr txBox="1"/>
          <p:nvPr/>
        </p:nvSpPr>
        <p:spPr>
          <a:xfrm>
            <a:off x="4118758" y="2512744"/>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Meal Counts</a:t>
            </a:r>
          </a:p>
          <a:p>
            <a:pPr marL="0" marR="0" algn="ctr">
              <a:lnSpc>
                <a:spcPct val="115000"/>
              </a:lnSpc>
              <a:spcBef>
                <a:spcPts val="0"/>
              </a:spcBef>
              <a:spcAft>
                <a:spcPts val="0"/>
              </a:spcAft>
            </a:pPr>
            <a:endParaRPr lang="en-US" b="1" dirty="0">
              <a:effectLst/>
              <a:ea typeface="Calibri"/>
              <a:cs typeface="Times New Roman"/>
            </a:endParaRPr>
          </a:p>
        </p:txBody>
      </p:sp>
      <p:sp>
        <p:nvSpPr>
          <p:cNvPr id="11" name="MISIS is not current">
            <a:hlinkClick r:id="rId6" action="ppaction://hlinksldjump"/>
          </p:cNvPr>
          <p:cNvSpPr txBox="1"/>
          <p:nvPr/>
        </p:nvSpPr>
        <p:spPr>
          <a:xfrm>
            <a:off x="4114800" y="3388472"/>
            <a:ext cx="2636409" cy="676474"/>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600" b="1" dirty="0" smtClean="0">
                <a:effectLst/>
                <a:ea typeface="Calibri"/>
                <a:cs typeface="Times New Roman"/>
              </a:rPr>
              <a:t>MISIS is not current  with CMS	</a:t>
            </a:r>
            <a:endParaRPr lang="en-US" sz="1600" dirty="0">
              <a:effectLst/>
              <a:ea typeface="Calibri"/>
              <a:cs typeface="Times New Roman"/>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87926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 action="ppaction://noaction"/>
          </p:cNvPr>
          <p:cNvSpPr/>
          <p:nvPr/>
        </p:nvSpPr>
        <p:spPr>
          <a:xfrm>
            <a:off x="76200" y="-63795"/>
            <a:ext cx="9144000"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610006"/>
            <a:ext cx="7772400" cy="1470025"/>
          </a:xfrm>
        </p:spPr>
        <p:txBody>
          <a:bodyPr/>
          <a:lstStyle/>
          <a:p>
            <a:r>
              <a:rPr lang="en-US" sz="8800" dirty="0" smtClean="0">
                <a:solidFill>
                  <a:srgbClr val="FF0000"/>
                </a:solidFill>
              </a:rPr>
              <a:t>Incorrect!</a:t>
            </a:r>
            <a:endParaRPr lang="en-US" sz="8800" dirty="0">
              <a:solidFill>
                <a:srgbClr val="FF0000"/>
              </a:solidFill>
            </a:endParaRPr>
          </a:p>
        </p:txBody>
      </p:sp>
      <p:sp>
        <p:nvSpPr>
          <p:cNvPr id="8" name="TextBox 7">
            <a:hlinkClick r:id="" action="ppaction://noaction"/>
          </p:cNvPr>
          <p:cNvSpPr txBox="1"/>
          <p:nvPr/>
        </p:nvSpPr>
        <p:spPr>
          <a:xfrm>
            <a:off x="3630325" y="4267200"/>
            <a:ext cx="1855315" cy="646331"/>
          </a:xfrm>
          <a:prstGeom prst="rect">
            <a:avLst/>
          </a:prstGeom>
          <a:noFill/>
        </p:spPr>
        <p:txBody>
          <a:bodyPr wrap="none" rtlCol="0">
            <a:spAutoFit/>
          </a:bodyPr>
          <a:lstStyle/>
          <a:p>
            <a:pPr algn="ctr"/>
            <a:r>
              <a:rPr lang="en-US" sz="3600" dirty="0" smtClean="0"/>
              <a:t>Try again</a:t>
            </a:r>
            <a:endParaRPr lang="en-US" sz="3600" dirty="0"/>
          </a:p>
        </p:txBody>
      </p:sp>
      <p:sp>
        <p:nvSpPr>
          <p:cNvPr id="3" name="Rectangle 2">
            <a:hlinkClick r:id="rId4" action="ppaction://hlinksldjump"/>
          </p:cNvPr>
          <p:cNvSpPr/>
          <p:nvPr/>
        </p:nvSpPr>
        <p:spPr>
          <a:xfrm>
            <a:off x="3402737" y="4343400"/>
            <a:ext cx="2310490" cy="64633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OS not">
            <a:hlinkClick r:id="rId5" action="ppaction://hlinksldjump"/>
          </p:cNvPr>
          <p:cNvSpPr txBox="1"/>
          <p:nvPr/>
        </p:nvSpPr>
        <p:spPr>
          <a:xfrm>
            <a:off x="5181600" y="2154087"/>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POS not communicating	</a:t>
            </a:r>
            <a:endParaRPr lang="en-US" b="1" dirty="0">
              <a:effectLst/>
              <a:ea typeface="Calibri"/>
              <a:cs typeface="Times New Roman"/>
            </a:endParaRPr>
          </a:p>
        </p:txBody>
      </p:sp>
      <p:sp>
        <p:nvSpPr>
          <p:cNvPr id="9" name="Verify Inventory">
            <a:hlinkClick r:id="rId5" action="ppaction://hlinksldjump"/>
          </p:cNvPr>
          <p:cNvSpPr txBox="1"/>
          <p:nvPr/>
        </p:nvSpPr>
        <p:spPr>
          <a:xfrm>
            <a:off x="1981200" y="2154087"/>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Verify Inventory</a:t>
            </a:r>
          </a:p>
          <a:p>
            <a:pPr marL="0" marR="0" algn="ctr">
              <a:lnSpc>
                <a:spcPct val="115000"/>
              </a:lnSpc>
              <a:spcBef>
                <a:spcPts val="0"/>
              </a:spcBef>
              <a:spcAft>
                <a:spcPts val="0"/>
              </a:spcAft>
            </a:pPr>
            <a:endParaRPr lang="en-US" b="1" dirty="0">
              <a:effectLst/>
              <a:ea typeface="Calibri"/>
              <a:cs typeface="Times New Roman"/>
            </a:endParaRPr>
          </a:p>
        </p:txBody>
      </p:sp>
      <p:sp>
        <p:nvSpPr>
          <p:cNvPr id="10" name="Verify Bank Deposit">
            <a:hlinkClick r:id="rId5" action="ppaction://hlinksldjump"/>
          </p:cNvPr>
          <p:cNvSpPr txBox="1"/>
          <p:nvPr/>
        </p:nvSpPr>
        <p:spPr>
          <a:xfrm>
            <a:off x="1981200" y="3505200"/>
            <a:ext cx="2209805"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Verify Bank Deposit</a:t>
            </a:r>
          </a:p>
          <a:p>
            <a:pPr marL="0" marR="0" algn="ctr">
              <a:lnSpc>
                <a:spcPct val="115000"/>
              </a:lnSpc>
              <a:spcBef>
                <a:spcPts val="0"/>
              </a:spcBef>
              <a:spcAft>
                <a:spcPts val="0"/>
              </a:spcAft>
            </a:pPr>
            <a:endParaRPr lang="en-US" b="1" dirty="0">
              <a:effectLst/>
              <a:ea typeface="Calibri"/>
              <a:cs typeface="Times New Roman"/>
            </a:endParaRPr>
          </a:p>
        </p:txBody>
      </p:sp>
      <p:sp>
        <p:nvSpPr>
          <p:cNvPr id="11" name="Excessive Non">
            <a:hlinkClick r:id="rId5" action="ppaction://hlinksldjump"/>
          </p:cNvPr>
          <p:cNvSpPr txBox="1"/>
          <p:nvPr/>
        </p:nvSpPr>
        <p:spPr>
          <a:xfrm>
            <a:off x="5181600" y="3505200"/>
            <a:ext cx="2208030"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ffectLst/>
                <a:ea typeface="Calibri"/>
                <a:cs typeface="Times New Roman"/>
              </a:rPr>
              <a:t>Excessive Non  Reimbursable Meals	</a:t>
            </a:r>
            <a:endParaRPr lang="en-US" b="1" dirty="0">
              <a:effectLst/>
              <a:ea typeface="Calibri"/>
              <a:cs typeface="Times New Roman"/>
            </a:endParaRPr>
          </a:p>
        </p:txBody>
      </p:sp>
      <p:sp>
        <p:nvSpPr>
          <p:cNvPr id="12" name="Easy Steps not">
            <a:hlinkClick r:id="rId5" action="ppaction://hlinksldjump"/>
          </p:cNvPr>
          <p:cNvSpPr txBox="1"/>
          <p:nvPr/>
        </p:nvSpPr>
        <p:spPr>
          <a:xfrm>
            <a:off x="3669206" y="2834172"/>
            <a:ext cx="2266509" cy="680085"/>
          </a:xfrm>
          <a:prstGeom prst="rect">
            <a:avLst/>
          </a:prstGeom>
          <a:ln w="19050"/>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b="1" dirty="0" smtClean="0">
                <a:ea typeface="Calibri"/>
                <a:cs typeface="Times New Roman"/>
              </a:rPr>
              <a:t>Easy steps not                 forecasted 			</a:t>
            </a:r>
            <a:endParaRPr lang="en-US" dirty="0">
              <a:effectLst/>
              <a:ea typeface="Calibri"/>
              <a:cs typeface="Times New Roman"/>
            </a:endParaRPr>
          </a:p>
        </p:txBody>
      </p:sp>
    </p:spTree>
    <p:extLst>
      <p:ext uri="{BB962C8B-B14F-4D97-AF65-F5344CB8AC3E}">
        <p14:creationId xmlns:p14="http://schemas.microsoft.com/office/powerpoint/2010/main" val="3097986227"/>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3" name="Media1.wav"/>
          </p:stSnd>
        </p:sndAc>
      </p:transition>
    </mc:Choice>
    <mc:Fallback xmlns="">
      <p:transition spd="slow" advClick="0">
        <p:sndAc>
          <p:stSnd>
            <p:snd r:embed="rId6" name="Media1.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66" y="152400"/>
            <a:ext cx="8169232" cy="762000"/>
          </a:xfrm>
        </p:spPr>
        <p:txBody>
          <a:bodyPr>
            <a:normAutofit/>
          </a:bodyPr>
          <a:lstStyle/>
          <a:p>
            <a:pPr algn="l"/>
            <a:r>
              <a:rPr lang="en-US" sz="4000" b="1" dirty="0" smtClean="0"/>
              <a:t>Menu Production Record</a:t>
            </a:r>
            <a:endParaRPr lang="en-US" sz="4000" b="1" dirty="0"/>
          </a:p>
        </p:txBody>
      </p:sp>
      <p:grpSp>
        <p:nvGrpSpPr>
          <p:cNvPr id="3" name="Group 2"/>
          <p:cNvGrpSpPr/>
          <p:nvPr/>
        </p:nvGrpSpPr>
        <p:grpSpPr>
          <a:xfrm>
            <a:off x="762000" y="3267740"/>
            <a:ext cx="7239000" cy="2931396"/>
            <a:chOff x="715546" y="1066800"/>
            <a:chExt cx="8326918" cy="4648200"/>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206" t="12187" r="1778" b="20956"/>
            <a:stretch/>
          </p:blipFill>
          <p:spPr bwMode="auto">
            <a:xfrm>
              <a:off x="715546" y="1066800"/>
              <a:ext cx="8326918" cy="46482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828800" y="1793175"/>
              <a:ext cx="762000" cy="76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Content Placeholder 2"/>
          <p:cNvSpPr>
            <a:spLocks noGrp="1"/>
          </p:cNvSpPr>
          <p:nvPr>
            <p:ph idx="1"/>
          </p:nvPr>
        </p:nvSpPr>
        <p:spPr>
          <a:xfrm>
            <a:off x="533400" y="843575"/>
            <a:ext cx="7848600" cy="2438400"/>
          </a:xfrm>
        </p:spPr>
        <p:txBody>
          <a:bodyPr>
            <a:normAutofit/>
          </a:bodyPr>
          <a:lstStyle/>
          <a:p>
            <a:pPr marL="0" lvl="1" indent="0">
              <a:buNone/>
            </a:pPr>
            <a:r>
              <a:rPr lang="en-US" dirty="0"/>
              <a:t>The menu production record provides written history of the meals prepared, served and </a:t>
            </a:r>
            <a:r>
              <a:rPr lang="en-US" dirty="0" smtClean="0"/>
              <a:t>leftover.</a:t>
            </a:r>
          </a:p>
          <a:p>
            <a:pPr marL="742950" lvl="2" indent="-342900">
              <a:buFont typeface="Wingdings" panose="05000000000000000000" pitchFamily="2" charset="2"/>
              <a:buChar char="Ø"/>
            </a:pPr>
            <a:r>
              <a:rPr lang="en-US" sz="2200" dirty="0" smtClean="0"/>
              <a:t>Verify the number of reimbursable meals and total meals served were entered correctly</a:t>
            </a:r>
          </a:p>
          <a:p>
            <a:pPr lvl="1">
              <a:buFont typeface="Wingdings" panose="05000000000000000000" pitchFamily="2" charset="2"/>
              <a:buChar char="Ø"/>
            </a:pPr>
            <a:r>
              <a:rPr lang="en-US" sz="2200" dirty="0" smtClean="0"/>
              <a:t>The correct portion size is indicated by individual serving , not the case or basket count</a:t>
            </a:r>
          </a:p>
          <a:p>
            <a:pPr marL="457200" lvl="1" indent="0">
              <a:buNone/>
            </a:pPr>
            <a:endParaRPr lang="en-US" sz="2000" dirty="0" smtClean="0"/>
          </a:p>
          <a:p>
            <a:pPr lvl="1">
              <a:buFont typeface="Arial" panose="020B0604020202020204" pitchFamily="34" charset="0"/>
              <a:buChar char="•"/>
            </a:pPr>
            <a:endParaRPr lang="en-US" sz="2000" dirty="0" smtClean="0"/>
          </a:p>
          <a:p>
            <a:pPr>
              <a:buFont typeface="Arial" panose="020B0604020202020204" pitchFamily="34" charset="0"/>
              <a:buChar char="•"/>
            </a:pPr>
            <a:endParaRPr lang="en-US" sz="2800" dirty="0"/>
          </a:p>
        </p:txBody>
      </p:sp>
      <p:sp>
        <p:nvSpPr>
          <p:cNvPr id="4" name="Rectangle 3"/>
          <p:cNvSpPr/>
          <p:nvPr/>
        </p:nvSpPr>
        <p:spPr>
          <a:xfrm>
            <a:off x="3276600" y="4267200"/>
            <a:ext cx="914400" cy="194079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361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17" y="152400"/>
            <a:ext cx="8228682" cy="762000"/>
          </a:xfrm>
        </p:spPr>
        <p:txBody>
          <a:bodyPr>
            <a:normAutofit/>
          </a:bodyPr>
          <a:lstStyle/>
          <a:p>
            <a:pPr algn="l"/>
            <a:r>
              <a:rPr lang="en-US" sz="4000" b="1" dirty="0" smtClean="0"/>
              <a:t>Till </a:t>
            </a:r>
            <a:r>
              <a:rPr lang="en-US" b="1" dirty="0" smtClean="0"/>
              <a:t>Report</a:t>
            </a:r>
            <a:endParaRPr lang="en-US" b="1" dirty="0"/>
          </a:p>
        </p:txBody>
      </p:sp>
      <p:sp>
        <p:nvSpPr>
          <p:cNvPr id="3" name="Content Placeholder 2"/>
          <p:cNvSpPr>
            <a:spLocks noGrp="1"/>
          </p:cNvSpPr>
          <p:nvPr>
            <p:ph idx="1"/>
          </p:nvPr>
        </p:nvSpPr>
        <p:spPr>
          <a:xfrm>
            <a:off x="526607" y="838200"/>
            <a:ext cx="7772401" cy="4830763"/>
          </a:xfrm>
        </p:spPr>
        <p:txBody>
          <a:bodyPr/>
          <a:lstStyle/>
          <a:p>
            <a:pPr marL="0" indent="0">
              <a:buNone/>
            </a:pPr>
            <a:r>
              <a:rPr lang="en-US" sz="2800" dirty="0" smtClean="0"/>
              <a:t>The Till Report will list all open CMS terminal activity for the day.  Review the till report to ensure:</a:t>
            </a:r>
          </a:p>
          <a:p>
            <a:pPr lvl="1">
              <a:buFont typeface="Wingdings" panose="05000000000000000000" pitchFamily="2" charset="2"/>
              <a:buChar char="Ø"/>
            </a:pPr>
            <a:r>
              <a:rPr lang="en-US" sz="2200" dirty="0" smtClean="0"/>
              <a:t>All tills have been closed correctly</a:t>
            </a:r>
          </a:p>
          <a:p>
            <a:pPr lvl="1">
              <a:buFont typeface="Wingdings" panose="05000000000000000000" pitchFamily="2" charset="2"/>
              <a:buChar char="Ø"/>
            </a:pPr>
            <a:r>
              <a:rPr lang="en-US" sz="2200" dirty="0" smtClean="0"/>
              <a:t>The variance is balanced</a:t>
            </a:r>
          </a:p>
          <a:p>
            <a:pPr lvl="1">
              <a:buFont typeface="Wingdings" panose="05000000000000000000" pitchFamily="2" charset="2"/>
              <a:buChar char="Ø"/>
            </a:pPr>
            <a:r>
              <a:rPr lang="en-US" sz="2200" dirty="0" smtClean="0"/>
              <a:t>All discrepancies are resolved</a:t>
            </a:r>
          </a:p>
          <a:p>
            <a:pPr marL="457200" lvl="1" indent="0">
              <a:buNone/>
            </a:pPr>
            <a:endParaRPr lang="en-US" sz="2400" dirty="0" smtClean="0"/>
          </a:p>
          <a:p>
            <a:pPr lvl="1">
              <a:buFont typeface="Arial" panose="020B0604020202020204" pitchFamily="34" charset="0"/>
              <a:buChar char="•"/>
            </a:pPr>
            <a:endParaRPr lang="en-US" sz="2400" dirty="0" smtClean="0"/>
          </a:p>
          <a:p>
            <a:pPr marL="0" indent="0">
              <a:buNone/>
            </a:pPr>
            <a:endParaRPr lang="en-US" sz="2800" dirty="0" smtClean="0"/>
          </a:p>
          <a:p>
            <a:pPr lvl="1">
              <a:buFont typeface="Arial" panose="020B0604020202020204" pitchFamily="34" charset="0"/>
              <a:buChar char="•"/>
            </a:pPr>
            <a:endParaRPr lang="en-US" sz="1600" dirty="0" smtClean="0"/>
          </a:p>
          <a:p>
            <a:pPr marL="0" indent="0">
              <a:buNone/>
            </a:pPr>
            <a:endParaRPr lang="en-US" sz="2800" dirty="0" smtClean="0"/>
          </a:p>
          <a:p>
            <a:pPr marL="0" indent="0">
              <a:buNone/>
            </a:pPr>
            <a:endParaRPr lang="en-US" sz="2800" dirty="0" smtClean="0"/>
          </a:p>
          <a:p>
            <a:endParaRPr lang="en-US" dirty="0"/>
          </a:p>
        </p:txBody>
      </p:sp>
      <p:grpSp>
        <p:nvGrpSpPr>
          <p:cNvPr id="4" name="Group 3"/>
          <p:cNvGrpSpPr/>
          <p:nvPr/>
        </p:nvGrpSpPr>
        <p:grpSpPr>
          <a:xfrm>
            <a:off x="685799" y="3352800"/>
            <a:ext cx="7239001" cy="2895600"/>
            <a:chOff x="381001" y="3124200"/>
            <a:chExt cx="7696200" cy="2895600"/>
          </a:xfrm>
        </p:grpSpPr>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4976" t="8108" r="25487" b="62841"/>
            <a:stretch/>
          </p:blipFill>
          <p:spPr bwMode="auto">
            <a:xfrm>
              <a:off x="381001" y="3124200"/>
              <a:ext cx="7696200" cy="28956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p:cNvSpPr/>
            <p:nvPr/>
          </p:nvSpPr>
          <p:spPr>
            <a:xfrm flipV="1">
              <a:off x="2453640" y="5199314"/>
              <a:ext cx="1341120" cy="137160"/>
            </a:xfrm>
            <a:prstGeom prst="rect">
              <a:avLst/>
            </a:prstGeom>
            <a:solidFill>
              <a:schemeClr val="bg1">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lumMod val="85000"/>
                    </a:schemeClr>
                  </a:solidFill>
                </a:ln>
                <a:solidFill>
                  <a:schemeClr val="bg1">
                    <a:lumMod val="95000"/>
                  </a:schemeClr>
                </a:solidFill>
              </a:endParaRPr>
            </a:p>
          </p:txBody>
        </p:sp>
        <p:sp>
          <p:nvSpPr>
            <p:cNvPr id="16" name="Rectangle 15"/>
            <p:cNvSpPr/>
            <p:nvPr/>
          </p:nvSpPr>
          <p:spPr>
            <a:xfrm flipV="1">
              <a:off x="459675" y="3898728"/>
              <a:ext cx="1143000" cy="181406"/>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7" name="Rectangle 16"/>
            <p:cNvSpPr/>
            <p:nvPr/>
          </p:nvSpPr>
          <p:spPr>
            <a:xfrm>
              <a:off x="2478975" y="4383861"/>
              <a:ext cx="1371600" cy="15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343400" y="5365703"/>
              <a:ext cx="2209800" cy="6348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511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990600"/>
          </a:xfrm>
        </p:spPr>
        <p:txBody>
          <a:bodyPr>
            <a:noAutofit/>
          </a:bodyPr>
          <a:lstStyle/>
          <a:p>
            <a:pPr algn="l"/>
            <a:r>
              <a:rPr lang="en-US" sz="4000" b="1" dirty="0" smtClean="0"/>
              <a:t>Additional Reports Available</a:t>
            </a:r>
            <a:endParaRPr lang="en-US" sz="4000" b="1" dirty="0"/>
          </a:p>
        </p:txBody>
      </p:sp>
      <p:sp>
        <p:nvSpPr>
          <p:cNvPr id="3" name="Content Placeholder 2"/>
          <p:cNvSpPr>
            <a:spLocks noGrp="1"/>
          </p:cNvSpPr>
          <p:nvPr>
            <p:ph idx="1"/>
          </p:nvPr>
        </p:nvSpPr>
        <p:spPr>
          <a:xfrm>
            <a:off x="304800" y="1219200"/>
            <a:ext cx="7772400" cy="5105400"/>
          </a:xfrm>
        </p:spPr>
        <p:txBody>
          <a:bodyPr>
            <a:noAutofit/>
          </a:bodyPr>
          <a:lstStyle/>
          <a:p>
            <a:pPr marL="171450" indent="0">
              <a:buNone/>
            </a:pPr>
            <a:r>
              <a:rPr lang="en-US" sz="2800" dirty="0" smtClean="0"/>
              <a:t>Additional reports are available in CMS that can be used </a:t>
            </a:r>
            <a:r>
              <a:rPr lang="en-US" sz="2800" dirty="0"/>
              <a:t>to double check </a:t>
            </a:r>
            <a:r>
              <a:rPr lang="en-US" sz="2800" dirty="0" smtClean="0"/>
              <a:t>the accuracy of:</a:t>
            </a:r>
          </a:p>
          <a:p>
            <a:pPr marL="171450" indent="0">
              <a:buNone/>
            </a:pPr>
            <a:endParaRPr lang="en-US" sz="1200" dirty="0" smtClean="0"/>
          </a:p>
          <a:p>
            <a:pPr marL="971550" lvl="1" indent="-342900">
              <a:buFont typeface="Wingdings" panose="05000000000000000000" pitchFamily="2" charset="2"/>
              <a:buChar char="Ø"/>
            </a:pPr>
            <a:r>
              <a:rPr lang="en-US" sz="2400" dirty="0" smtClean="0"/>
              <a:t>Meal Counts (Daily)</a:t>
            </a:r>
          </a:p>
          <a:p>
            <a:pPr marL="971550" lvl="1" indent="-342900">
              <a:buFont typeface="Wingdings" panose="05000000000000000000" pitchFamily="2" charset="2"/>
              <a:buChar char="Ø"/>
            </a:pPr>
            <a:endParaRPr lang="en-US" sz="600" dirty="0" smtClean="0"/>
          </a:p>
          <a:p>
            <a:pPr marL="971550" lvl="1" indent="-342900">
              <a:buFont typeface="Wingdings" panose="05000000000000000000" pitchFamily="2" charset="2"/>
              <a:buChar char="Ø"/>
            </a:pPr>
            <a:r>
              <a:rPr lang="en-US" sz="2400" dirty="0" smtClean="0"/>
              <a:t>Shopping List Audit (Weekly)</a:t>
            </a:r>
          </a:p>
          <a:p>
            <a:pPr marL="971550" lvl="1" indent="-342900">
              <a:buFont typeface="Wingdings" panose="05000000000000000000" pitchFamily="2" charset="2"/>
              <a:buChar char="Ø"/>
            </a:pPr>
            <a:endParaRPr lang="en-US" sz="600" dirty="0" smtClean="0"/>
          </a:p>
          <a:p>
            <a:pPr marL="971550" lvl="1" indent="-342900">
              <a:buFont typeface="Wingdings" panose="05000000000000000000" pitchFamily="2" charset="2"/>
              <a:buChar char="Ø"/>
            </a:pPr>
            <a:r>
              <a:rPr lang="en-US" sz="2400" dirty="0" smtClean="0"/>
              <a:t>Receiving and Stock Transfers (Weekly)	</a:t>
            </a:r>
          </a:p>
          <a:p>
            <a:pPr marL="971550" lvl="1" indent="-342900">
              <a:buFont typeface="Wingdings" panose="05000000000000000000" pitchFamily="2" charset="2"/>
              <a:buChar char="Ø"/>
            </a:pPr>
            <a:r>
              <a:rPr lang="en-US" sz="2400" dirty="0" smtClean="0"/>
              <a:t>Production Audit (Weekly)</a:t>
            </a:r>
          </a:p>
          <a:p>
            <a:pPr marL="971550" lvl="1" indent="-342900">
              <a:buFont typeface="Wingdings" panose="05000000000000000000" pitchFamily="2" charset="2"/>
              <a:buChar char="Ø"/>
            </a:pPr>
            <a:endParaRPr lang="en-US" sz="600" dirty="0" smtClean="0"/>
          </a:p>
          <a:p>
            <a:pPr marL="971550" lvl="1" indent="-342900">
              <a:buFont typeface="Wingdings" panose="05000000000000000000" pitchFamily="2" charset="2"/>
              <a:buChar char="Ø"/>
            </a:pPr>
            <a:r>
              <a:rPr lang="en-US" sz="2400" dirty="0" smtClean="0"/>
              <a:t>Profit and Loss (Weekly)</a:t>
            </a:r>
          </a:p>
          <a:p>
            <a:pPr marL="971550" lvl="1" indent="-342900">
              <a:buFont typeface="Wingdings" panose="05000000000000000000" pitchFamily="2" charset="2"/>
              <a:buChar char="Ø"/>
            </a:pPr>
            <a:endParaRPr lang="en-US" sz="600" dirty="0" smtClean="0"/>
          </a:p>
          <a:p>
            <a:pPr marL="971550" lvl="1" indent="-342900">
              <a:buFont typeface="Wingdings" panose="05000000000000000000" pitchFamily="2" charset="2"/>
              <a:buChar char="Ø"/>
            </a:pPr>
            <a:r>
              <a:rPr lang="en-US" sz="2400" dirty="0" smtClean="0"/>
              <a:t>Physical Inventory (Monthly)</a:t>
            </a:r>
          </a:p>
          <a:p>
            <a:pPr marL="628650" lvl="1" indent="0">
              <a:buNone/>
            </a:pPr>
            <a:endParaRPr lang="en-US" sz="1000" dirty="0"/>
          </a:p>
          <a:p>
            <a:pPr marL="228600" indent="0">
              <a:buNone/>
            </a:pPr>
            <a:r>
              <a:rPr lang="en-US" sz="2200" b="1" dirty="0" smtClean="0"/>
              <a:t>NOTE: </a:t>
            </a:r>
            <a:r>
              <a:rPr lang="en-US" sz="2200" dirty="0" smtClean="0"/>
              <a:t>These reports </a:t>
            </a:r>
            <a:r>
              <a:rPr lang="en-US" sz="2200" u="sng" dirty="0"/>
              <a:t>do not </a:t>
            </a:r>
            <a:r>
              <a:rPr lang="en-US" sz="2200" dirty="0"/>
              <a:t>need to be </a:t>
            </a:r>
            <a:r>
              <a:rPr lang="en-US" sz="2200" dirty="0" smtClean="0"/>
              <a:t>printed nor </a:t>
            </a:r>
            <a:r>
              <a:rPr lang="en-US" sz="2200" dirty="0"/>
              <a:t>saved </a:t>
            </a:r>
          </a:p>
          <a:p>
            <a:pPr marL="971550" lvl="1" indent="-342900">
              <a:buFont typeface="Wingdings" panose="05000000000000000000" pitchFamily="2" charset="2"/>
              <a:buChar char="Ø"/>
            </a:pPr>
            <a:endParaRPr lang="en-US" sz="2200" dirty="0" smtClean="0"/>
          </a:p>
          <a:p>
            <a:pPr marL="971550" lvl="1" indent="-342900">
              <a:buFont typeface="Wingdings" panose="05000000000000000000" pitchFamily="2" charset="2"/>
              <a:buChar char="Ø"/>
            </a:pPr>
            <a:endParaRPr lang="en-US" sz="2400" dirty="0"/>
          </a:p>
          <a:p>
            <a:pPr marL="971550" lvl="1" indent="-342900">
              <a:buFont typeface="Wingdings" panose="05000000000000000000" pitchFamily="2" charset="2"/>
              <a:buChar char="Ø"/>
            </a:pPr>
            <a:endParaRPr lang="en-US" sz="2400"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20005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pPr algn="l"/>
            <a:r>
              <a:rPr lang="en-US" sz="4000" b="1" dirty="0" smtClean="0"/>
              <a:t>Meal Count </a:t>
            </a:r>
            <a:r>
              <a:rPr lang="en-US" sz="4000" b="1" dirty="0"/>
              <a:t>R</a:t>
            </a:r>
            <a:r>
              <a:rPr lang="en-US" sz="4000" b="1" dirty="0" smtClean="0"/>
              <a:t>eport</a:t>
            </a:r>
            <a:endParaRPr lang="en-US" sz="4000" b="1" dirty="0"/>
          </a:p>
        </p:txBody>
      </p:sp>
      <p:sp>
        <p:nvSpPr>
          <p:cNvPr id="3" name="TextBox 2"/>
          <p:cNvSpPr txBox="1"/>
          <p:nvPr/>
        </p:nvSpPr>
        <p:spPr>
          <a:xfrm>
            <a:off x="533400" y="1161395"/>
            <a:ext cx="7924800" cy="5062924"/>
          </a:xfrm>
          <a:prstGeom prst="rect">
            <a:avLst/>
          </a:prstGeom>
          <a:noFill/>
        </p:spPr>
        <p:txBody>
          <a:bodyPr wrap="square" rtlCol="0">
            <a:spAutoFit/>
          </a:bodyPr>
          <a:lstStyle/>
          <a:p>
            <a:r>
              <a:rPr lang="en-US" sz="2600" dirty="0"/>
              <a:t>T</a:t>
            </a:r>
            <a:r>
              <a:rPr lang="en-US" sz="2600" dirty="0" smtClean="0"/>
              <a:t>he Meal Count </a:t>
            </a:r>
            <a:r>
              <a:rPr lang="en-US" sz="2600" dirty="0"/>
              <a:t>Report will </a:t>
            </a:r>
            <a:r>
              <a:rPr lang="en-US" sz="2600" dirty="0" smtClean="0"/>
              <a:t>list POS terminal’s activity </a:t>
            </a:r>
            <a:r>
              <a:rPr lang="en-US" sz="2600" dirty="0"/>
              <a:t>for the day. </a:t>
            </a:r>
            <a:r>
              <a:rPr lang="en-US" sz="2600" dirty="0" smtClean="0"/>
              <a:t> Review </a:t>
            </a:r>
            <a:r>
              <a:rPr lang="en-US" sz="2600" dirty="0"/>
              <a:t>the </a:t>
            </a:r>
            <a:r>
              <a:rPr lang="en-US" sz="2600" dirty="0" smtClean="0"/>
              <a:t>report to </a:t>
            </a:r>
            <a:r>
              <a:rPr lang="en-US" sz="2600" dirty="0"/>
              <a:t>ensure</a:t>
            </a:r>
            <a:r>
              <a:rPr lang="en-US" sz="2600" dirty="0" smtClean="0"/>
              <a:t>:</a:t>
            </a:r>
            <a:endParaRPr lang="en-US" sz="100" dirty="0" smtClean="0"/>
          </a:p>
          <a:p>
            <a:endParaRPr lang="en-US" sz="1100" dirty="0"/>
          </a:p>
          <a:p>
            <a:pPr marL="800100" lvl="1" indent="-342900">
              <a:buFont typeface="Wingdings" panose="05000000000000000000" pitchFamily="2" charset="2"/>
              <a:buChar char="Ø"/>
            </a:pPr>
            <a:r>
              <a:rPr lang="en-US" sz="2200" dirty="0" smtClean="0"/>
              <a:t>All POS terminals communicated to the managers computer </a:t>
            </a:r>
          </a:p>
          <a:p>
            <a:pPr marL="800100" lvl="1" indent="-342900">
              <a:buFont typeface="Wingdings" panose="05000000000000000000" pitchFamily="2" charset="2"/>
              <a:buChar char="Ø"/>
            </a:pPr>
            <a:endParaRPr lang="en-US" sz="1200" dirty="0" smtClean="0"/>
          </a:p>
          <a:p>
            <a:pPr marL="800100" lvl="1" indent="-342900">
              <a:buFont typeface="Wingdings" panose="05000000000000000000" pitchFamily="2" charset="2"/>
              <a:buChar char="Ø"/>
            </a:pPr>
            <a:r>
              <a:rPr lang="en-US" sz="2200" dirty="0"/>
              <a:t>M</a:t>
            </a:r>
            <a:r>
              <a:rPr lang="en-US" sz="2200" dirty="0" smtClean="0"/>
              <a:t>eals reported coincide with the amount of food taken from each POS</a:t>
            </a:r>
          </a:p>
          <a:p>
            <a:pPr marL="800100" lvl="1" indent="-342900">
              <a:buFont typeface="Wingdings" panose="05000000000000000000" pitchFamily="2" charset="2"/>
              <a:buChar char="Ø"/>
            </a:pPr>
            <a:endParaRPr lang="en-US" sz="1200" dirty="0" smtClean="0"/>
          </a:p>
          <a:p>
            <a:pPr marL="800100" lvl="1" indent="-342900">
              <a:buFont typeface="Wingdings" panose="05000000000000000000" pitchFamily="2" charset="2"/>
              <a:buChar char="Ø"/>
            </a:pPr>
            <a:r>
              <a:rPr lang="en-US" sz="2200" dirty="0" smtClean="0"/>
              <a:t>“</a:t>
            </a:r>
            <a:r>
              <a:rPr lang="en-US" sz="2200" dirty="0"/>
              <a:t>R</a:t>
            </a:r>
            <a:r>
              <a:rPr lang="en-US" sz="2200" dirty="0" smtClean="0"/>
              <a:t>eimbursable totals” on the meal count report </a:t>
            </a:r>
            <a:r>
              <a:rPr lang="en-US" sz="2200" dirty="0"/>
              <a:t>match </a:t>
            </a:r>
            <a:r>
              <a:rPr lang="en-US" sz="2200" dirty="0" smtClean="0"/>
              <a:t>the  “# reimbursable meals” entered into the “ALL” field on the MEALS/REVENUES tab on Daily Production</a:t>
            </a:r>
          </a:p>
          <a:p>
            <a:pPr marL="800100" lvl="1" indent="-342900">
              <a:buFont typeface="Wingdings" panose="05000000000000000000" pitchFamily="2" charset="2"/>
              <a:buChar char="Ø"/>
            </a:pPr>
            <a:endParaRPr lang="en-US" sz="1200" dirty="0" smtClean="0"/>
          </a:p>
          <a:p>
            <a:pPr lvl="1"/>
            <a:r>
              <a:rPr lang="en-US" sz="2200" b="1" dirty="0" smtClean="0"/>
              <a:t>Note: </a:t>
            </a:r>
            <a:r>
              <a:rPr lang="en-US" dirty="0" smtClean="0"/>
              <a:t>“Total meals” indicated on the meal count report may not match the “amount used” on the production worksheet.</a:t>
            </a:r>
          </a:p>
          <a:p>
            <a:endParaRPr lang="en-US" sz="2200" dirty="0" smtClean="0"/>
          </a:p>
          <a:p>
            <a:pPr marL="342900" indent="-342900">
              <a:buFont typeface="Arial" panose="020B0604020202020204" pitchFamily="34" charset="0"/>
              <a:buChar char="•"/>
            </a:pPr>
            <a:endParaRPr lang="en-US" sz="2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552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pPr algn="l"/>
            <a:r>
              <a:rPr lang="en-US" sz="4000" b="1" dirty="0" smtClean="0"/>
              <a:t>Shopping List Audit</a:t>
            </a:r>
            <a:endParaRPr lang="en-US" sz="4000" b="1" dirty="0"/>
          </a:p>
        </p:txBody>
      </p:sp>
      <p:pic>
        <p:nvPicPr>
          <p:cNvPr id="7" name="Content Placeholder 6"/>
          <p:cNvPicPr>
            <a:picLocks noGrp="1"/>
          </p:cNvPicPr>
          <p:nvPr>
            <p:ph idx="1"/>
          </p:nvPr>
        </p:nvPicPr>
        <p:blipFill rotWithShape="1">
          <a:blip r:embed="rId5"/>
          <a:srcRect l="30307" t="16721" r="18616" b="47480"/>
          <a:stretch/>
        </p:blipFill>
        <p:spPr bwMode="auto">
          <a:xfrm>
            <a:off x="685800" y="4114800"/>
            <a:ext cx="7315199" cy="2057400"/>
          </a:xfrm>
          <a:prstGeom prst="rect">
            <a:avLst/>
          </a:prstGeom>
          <a:ln w="28575">
            <a:solidFill>
              <a:schemeClr val="tx1"/>
            </a:solidFill>
          </a:ln>
          <a:extLst>
            <a:ext uri="{53640926-AAD7-44D8-BBD7-CCE9431645EC}">
              <a14:shadowObscured xmlns:a14="http://schemas.microsoft.com/office/drawing/2010/main"/>
            </a:ext>
          </a:extLst>
        </p:spPr>
      </p:pic>
      <p:sp>
        <p:nvSpPr>
          <p:cNvPr id="3" name="Rectangle 2"/>
          <p:cNvSpPr/>
          <p:nvPr/>
        </p:nvSpPr>
        <p:spPr>
          <a:xfrm>
            <a:off x="533400" y="1054656"/>
            <a:ext cx="7391400" cy="3662541"/>
          </a:xfrm>
          <a:prstGeom prst="rect">
            <a:avLst/>
          </a:prstGeom>
        </p:spPr>
        <p:txBody>
          <a:bodyPr wrap="square">
            <a:spAutoFit/>
          </a:bodyPr>
          <a:lstStyle/>
          <a:p>
            <a:r>
              <a:rPr lang="en-US" sz="2600" dirty="0"/>
              <a:t>The </a:t>
            </a:r>
            <a:r>
              <a:rPr lang="en-US" sz="2600" dirty="0" smtClean="0"/>
              <a:t>Shopping List Audit </a:t>
            </a:r>
            <a:r>
              <a:rPr lang="en-US" sz="2600" dirty="0"/>
              <a:t>will </a:t>
            </a:r>
            <a:r>
              <a:rPr lang="en-US" sz="2600" dirty="0" smtClean="0"/>
              <a:t>list the status of the orders (</a:t>
            </a:r>
            <a:r>
              <a:rPr lang="en-US" sz="2200" dirty="0" smtClean="0"/>
              <a:t>No </a:t>
            </a:r>
            <a:r>
              <a:rPr lang="en-US" sz="2200" dirty="0"/>
              <a:t>Order, Open, Completed, Consolidated, Missing </a:t>
            </a:r>
            <a:r>
              <a:rPr lang="en-US" sz="2200" dirty="0" smtClean="0"/>
              <a:t>   or NDD):</a:t>
            </a:r>
          </a:p>
          <a:p>
            <a:endParaRPr lang="en-US" sz="1200" dirty="0"/>
          </a:p>
          <a:p>
            <a:pPr marL="800100" lvl="1" indent="-342900">
              <a:buFont typeface="Wingdings" panose="05000000000000000000" pitchFamily="2" charset="2"/>
              <a:buChar char="Ø"/>
            </a:pPr>
            <a:r>
              <a:rPr lang="en-US" sz="2200" dirty="0" smtClean="0"/>
              <a:t>Review to determine the status of the orders</a:t>
            </a:r>
          </a:p>
          <a:p>
            <a:pPr marL="800100" lvl="1" indent="-342900">
              <a:buFont typeface="Wingdings" panose="05000000000000000000" pitchFamily="2" charset="2"/>
              <a:buChar char="Ø"/>
            </a:pPr>
            <a:endParaRPr lang="en-US" sz="600" dirty="0" smtClean="0"/>
          </a:p>
          <a:p>
            <a:pPr marL="800100" lvl="1" indent="-342900">
              <a:buFont typeface="Wingdings" panose="05000000000000000000" pitchFamily="2" charset="2"/>
              <a:buChar char="Ø"/>
            </a:pPr>
            <a:r>
              <a:rPr lang="en-US" sz="2200" dirty="0" smtClean="0"/>
              <a:t>Verify information listed </a:t>
            </a:r>
          </a:p>
          <a:p>
            <a:pPr marL="800100" lvl="1" indent="-342900">
              <a:buFont typeface="Wingdings" panose="05000000000000000000" pitchFamily="2" charset="2"/>
              <a:buChar char="Ø"/>
            </a:pPr>
            <a:endParaRPr lang="en-US" sz="600" dirty="0"/>
          </a:p>
          <a:p>
            <a:pPr marL="800100" lvl="1" indent="-342900">
              <a:buFont typeface="Wingdings" panose="05000000000000000000" pitchFamily="2" charset="2"/>
              <a:buChar char="Ø"/>
            </a:pPr>
            <a:r>
              <a:rPr lang="en-US" sz="2200" dirty="0" smtClean="0"/>
              <a:t>Complete any outstanding orders</a:t>
            </a:r>
          </a:p>
          <a:p>
            <a:pPr lvl="1"/>
            <a:endParaRPr lang="en-US" sz="2000" dirty="0" smtClean="0"/>
          </a:p>
          <a:p>
            <a:endParaRPr lang="en-US" sz="2800" dirty="0" smtClean="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6486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pPr algn="l"/>
            <a:r>
              <a:rPr lang="en-US" sz="4000" b="1" dirty="0" smtClean="0"/>
              <a:t>Receiving and Stock </a:t>
            </a:r>
            <a:r>
              <a:rPr lang="en-US" sz="4000" b="1" dirty="0"/>
              <a:t>T</a:t>
            </a:r>
            <a:r>
              <a:rPr lang="en-US" sz="4000" b="1" dirty="0" smtClean="0"/>
              <a:t>ransfers</a:t>
            </a:r>
            <a:endParaRPr lang="en-US" sz="4000" b="1" dirty="0"/>
          </a:p>
        </p:txBody>
      </p:sp>
      <p:sp>
        <p:nvSpPr>
          <p:cNvPr id="5" name="Rectangle 4"/>
          <p:cNvSpPr/>
          <p:nvPr/>
        </p:nvSpPr>
        <p:spPr>
          <a:xfrm>
            <a:off x="533400" y="1272838"/>
            <a:ext cx="7696200" cy="4093428"/>
          </a:xfrm>
          <a:prstGeom prst="rect">
            <a:avLst/>
          </a:prstGeom>
        </p:spPr>
        <p:txBody>
          <a:bodyPr wrap="square">
            <a:spAutoFit/>
          </a:bodyPr>
          <a:lstStyle/>
          <a:p>
            <a:r>
              <a:rPr lang="en-US" sz="2600" dirty="0" smtClean="0"/>
              <a:t>Vendors are paid </a:t>
            </a:r>
            <a:r>
              <a:rPr lang="en-US" sz="2600" b="1" dirty="0" smtClean="0"/>
              <a:t>only after</a:t>
            </a:r>
            <a:r>
              <a:rPr lang="en-US" sz="2600" dirty="0" smtClean="0"/>
              <a:t> Food Service Managers confirms receipt of the </a:t>
            </a:r>
            <a:r>
              <a:rPr lang="en-US" sz="2600" dirty="0"/>
              <a:t>goods </a:t>
            </a:r>
            <a:r>
              <a:rPr lang="en-US" sz="2600" dirty="0" smtClean="0"/>
              <a:t>and invoices </a:t>
            </a:r>
            <a:r>
              <a:rPr lang="en-US" sz="2600" dirty="0"/>
              <a:t>are verified </a:t>
            </a:r>
            <a:r>
              <a:rPr lang="en-US" sz="2600" dirty="0" smtClean="0"/>
              <a:t>by Café Fiscal.</a:t>
            </a:r>
          </a:p>
          <a:p>
            <a:endParaRPr lang="en-US" sz="1200" dirty="0" smtClean="0"/>
          </a:p>
          <a:p>
            <a:endParaRPr lang="en-US" sz="400" dirty="0" smtClean="0"/>
          </a:p>
          <a:p>
            <a:pPr marL="800100" lvl="1" indent="-342900">
              <a:buFont typeface="Wingdings" panose="05000000000000000000" pitchFamily="2" charset="2"/>
              <a:buChar char="Ø"/>
            </a:pPr>
            <a:r>
              <a:rPr lang="en-US" sz="2400" dirty="0" smtClean="0"/>
              <a:t>Complete the receiving and stock transfer in CMS</a:t>
            </a:r>
            <a:r>
              <a:rPr lang="en-US" sz="2400" dirty="0"/>
              <a:t> </a:t>
            </a:r>
            <a:endParaRPr lang="en-US" sz="2400" dirty="0" smtClean="0"/>
          </a:p>
          <a:p>
            <a:pPr marL="800100" lvl="1" indent="-342900">
              <a:buFont typeface="Wingdings" panose="05000000000000000000" pitchFamily="2" charset="2"/>
              <a:buChar char="Ø"/>
            </a:pPr>
            <a:endParaRPr lang="en-US" sz="1200" dirty="0" smtClean="0"/>
          </a:p>
          <a:p>
            <a:pPr marL="800100" lvl="1" indent="-342900">
              <a:buFont typeface="Wingdings" panose="05000000000000000000" pitchFamily="2" charset="2"/>
              <a:buChar char="Ø"/>
            </a:pPr>
            <a:r>
              <a:rPr lang="en-US" sz="2400" dirty="0"/>
              <a:t>Complete receiving tickets </a:t>
            </a:r>
            <a:r>
              <a:rPr lang="en-US" sz="2400" dirty="0" smtClean="0"/>
              <a:t>each day that you </a:t>
            </a:r>
            <a:r>
              <a:rPr lang="en-US" sz="2400" dirty="0"/>
              <a:t>receive a </a:t>
            </a:r>
            <a:r>
              <a:rPr lang="en-US" sz="2400" dirty="0" smtClean="0"/>
              <a:t>delivery</a:t>
            </a:r>
          </a:p>
          <a:p>
            <a:pPr marL="800100" lvl="1" indent="-342900">
              <a:buFont typeface="Wingdings" panose="05000000000000000000" pitchFamily="2" charset="2"/>
              <a:buChar char="Ø"/>
            </a:pPr>
            <a:endParaRPr lang="en-US" sz="1200" dirty="0" smtClean="0"/>
          </a:p>
          <a:p>
            <a:pPr marL="800100" lvl="1" indent="-342900">
              <a:buFont typeface="Wingdings" panose="05000000000000000000" pitchFamily="2" charset="2"/>
              <a:buChar char="Ø"/>
            </a:pPr>
            <a:r>
              <a:rPr lang="en-US" sz="2400" dirty="0" smtClean="0"/>
              <a:t>Review the receiving and stock transfer to ensure no outstanding receiving tickets are pending </a:t>
            </a:r>
          </a:p>
          <a:p>
            <a:pPr marL="742950" lvl="1" indent="-285750">
              <a:buFont typeface="Arial" panose="020B0604020202020204" pitchFamily="34" charset="0"/>
              <a:buChar char="•"/>
            </a:pPr>
            <a:endParaRPr lang="en-US" sz="22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5473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828800"/>
            <a:ext cx="6579136" cy="1981200"/>
          </a:xfrm>
        </p:spPr>
        <p:txBody>
          <a:bodyPr>
            <a:normAutofit fontScale="90000"/>
          </a:bodyPr>
          <a:lstStyle/>
          <a:p>
            <a:pPr algn="ctr"/>
            <a:r>
              <a:rPr lang="en-US" sz="4400" dirty="0"/>
              <a:t>Financial </a:t>
            </a:r>
            <a:r>
              <a:rPr lang="en-US" sz="4400" dirty="0" smtClean="0"/>
              <a:t>Success </a:t>
            </a:r>
            <a:br>
              <a:rPr lang="en-US" sz="4400" dirty="0" smtClean="0"/>
            </a:br>
            <a:r>
              <a:rPr lang="en-US" sz="4400" dirty="0" smtClean="0"/>
              <a:t>Routine </a:t>
            </a:r>
            <a:r>
              <a:rPr lang="en-US" sz="4400" dirty="0"/>
              <a:t/>
            </a:r>
            <a:br>
              <a:rPr lang="en-US" sz="4400" dirty="0"/>
            </a:br>
            <a:r>
              <a:rPr lang="en-US" sz="4400" dirty="0" smtClean="0"/>
              <a:t/>
            </a:r>
            <a:br>
              <a:rPr lang="en-US" sz="4400" dirty="0" smtClean="0"/>
            </a:br>
            <a:r>
              <a:rPr lang="en-US" sz="4400" dirty="0" smtClean="0"/>
              <a:t/>
            </a:r>
            <a:br>
              <a:rPr lang="en-US" sz="4400" dirty="0" smtClean="0"/>
            </a:br>
            <a:endParaRPr lang="en-US" sz="4400" dirty="0"/>
          </a:p>
        </p:txBody>
      </p:sp>
      <p:sp>
        <p:nvSpPr>
          <p:cNvPr id="3" name="Rectangle 2"/>
          <p:cNvSpPr/>
          <p:nvPr/>
        </p:nvSpPr>
        <p:spPr>
          <a:xfrm>
            <a:off x="2426525" y="6124114"/>
            <a:ext cx="6324600" cy="461665"/>
          </a:xfrm>
          <a:prstGeom prst="rect">
            <a:avLst/>
          </a:prstGeom>
        </p:spPr>
        <p:txBody>
          <a:bodyPr wrap="square">
            <a:spAutoFit/>
          </a:bodyPr>
          <a:lstStyle/>
          <a:p>
            <a:pPr algn="ctr"/>
            <a:r>
              <a:rPr lang="en-US" sz="2400" dirty="0">
                <a:solidFill>
                  <a:srgbClr val="000000"/>
                </a:solidFill>
              </a:rPr>
              <a:t>Provided by the LAUSD Food Services Division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40309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pPr algn="l"/>
            <a:r>
              <a:rPr lang="en-US" sz="4000" b="1" dirty="0" smtClean="0"/>
              <a:t>Production Audit</a:t>
            </a:r>
            <a:endParaRPr lang="en-US" sz="4000" b="1" dirty="0"/>
          </a:p>
        </p:txBody>
      </p:sp>
      <p:sp>
        <p:nvSpPr>
          <p:cNvPr id="3" name="Content Placeholder 2"/>
          <p:cNvSpPr>
            <a:spLocks noGrp="1"/>
          </p:cNvSpPr>
          <p:nvPr>
            <p:ph idx="1"/>
          </p:nvPr>
        </p:nvSpPr>
        <p:spPr>
          <a:xfrm>
            <a:off x="533400" y="838200"/>
            <a:ext cx="7772400" cy="3657600"/>
          </a:xfrm>
        </p:spPr>
        <p:txBody>
          <a:bodyPr>
            <a:noAutofit/>
          </a:bodyPr>
          <a:lstStyle/>
          <a:p>
            <a:pPr marL="0" indent="0">
              <a:buNone/>
            </a:pPr>
            <a:r>
              <a:rPr lang="en-US" sz="2600" dirty="0" smtClean="0"/>
              <a:t>The production audit allows the Food Service Manager/designee to review the status of production records. </a:t>
            </a:r>
          </a:p>
          <a:p>
            <a:pPr lvl="1">
              <a:buFont typeface="Wingdings" panose="05000000000000000000" pitchFamily="2" charset="2"/>
              <a:buChar char="Ø"/>
            </a:pPr>
            <a:r>
              <a:rPr lang="en-US" sz="2400" dirty="0" smtClean="0"/>
              <a:t>N - Not Created</a:t>
            </a:r>
          </a:p>
          <a:p>
            <a:pPr lvl="1">
              <a:buFont typeface="Wingdings" panose="05000000000000000000" pitchFamily="2" charset="2"/>
              <a:buChar char="Ø"/>
            </a:pPr>
            <a:r>
              <a:rPr lang="en-US" sz="2400" dirty="0" smtClean="0"/>
              <a:t>O - Created</a:t>
            </a:r>
          </a:p>
          <a:p>
            <a:pPr lvl="1">
              <a:buFont typeface="Wingdings" panose="05000000000000000000" pitchFamily="2" charset="2"/>
              <a:buChar char="Ø"/>
            </a:pPr>
            <a:r>
              <a:rPr lang="en-US" sz="2400" dirty="0" smtClean="0"/>
              <a:t>P - Created and has served quantities</a:t>
            </a:r>
          </a:p>
          <a:p>
            <a:pPr lvl="1">
              <a:buFont typeface="Wingdings" panose="05000000000000000000" pitchFamily="2" charset="2"/>
              <a:buChar char="Ø"/>
            </a:pPr>
            <a:r>
              <a:rPr lang="en-US" sz="2400" dirty="0" smtClean="0"/>
              <a:t>C - Completed has served quantities </a:t>
            </a:r>
          </a:p>
          <a:p>
            <a:pPr lvl="1">
              <a:buFont typeface="Wingdings" panose="05000000000000000000" pitchFamily="2" charset="2"/>
              <a:buChar char="Ø"/>
            </a:pPr>
            <a:r>
              <a:rPr lang="en-US" sz="2400" dirty="0" smtClean="0"/>
              <a:t>E - Completed without served quantities</a:t>
            </a:r>
          </a:p>
          <a:p>
            <a:pPr lvl="1">
              <a:buFont typeface="Arial" panose="020B0604020202020204" pitchFamily="34" charset="0"/>
              <a:buChar char="•"/>
            </a:pPr>
            <a:endParaRPr lang="en-US" sz="2400" dirty="0" smtClean="0"/>
          </a:p>
          <a:p>
            <a:pPr lvl="1">
              <a:buFont typeface="Arial" panose="020B0604020202020204" pitchFamily="34" charset="0"/>
              <a:buChar char="•"/>
            </a:pPr>
            <a:endParaRPr lang="en-US" sz="2400" dirty="0" smtClean="0"/>
          </a:p>
          <a:p>
            <a:pPr lvl="1">
              <a:buFont typeface="Arial" panose="020B0604020202020204" pitchFamily="34" charset="0"/>
              <a:buChar char="•"/>
            </a:pPr>
            <a:endParaRPr lang="en-US" sz="2400" dirty="0"/>
          </a:p>
          <a:p>
            <a:pPr marL="0" indent="0" defTabSz="914400">
              <a:spcBef>
                <a:spcPts val="0"/>
              </a:spcBef>
              <a:buNone/>
              <a:defRPr/>
            </a:pPr>
            <a:endParaRPr lang="en-US" sz="2800" b="1" dirty="0"/>
          </a:p>
          <a:p>
            <a:pPr marL="0" indent="0">
              <a:buNone/>
            </a:pPr>
            <a:endParaRPr lang="en-US" sz="2800" dirty="0"/>
          </a:p>
          <a:p>
            <a:pPr marL="0" indent="0">
              <a:buNone/>
            </a:pPr>
            <a:r>
              <a:rPr lang="en-US" sz="2800" dirty="0"/>
              <a:t>	</a:t>
            </a:r>
            <a:endParaRPr lang="en-US" sz="2800" dirty="0" smtClean="0"/>
          </a:p>
          <a:p>
            <a:pPr marL="0" indent="0">
              <a:buNone/>
            </a:pPr>
            <a:endParaRPr lang="en-US" sz="2800" dirty="0"/>
          </a:p>
          <a:p>
            <a:pPr marL="0" indent="0">
              <a:buNone/>
            </a:pPr>
            <a:endParaRPr lang="en-US" sz="2800" dirty="0"/>
          </a:p>
        </p:txBody>
      </p:sp>
      <p:grpSp>
        <p:nvGrpSpPr>
          <p:cNvPr id="5" name="Group 4"/>
          <p:cNvGrpSpPr/>
          <p:nvPr/>
        </p:nvGrpSpPr>
        <p:grpSpPr>
          <a:xfrm>
            <a:off x="685800" y="4572000"/>
            <a:ext cx="7315200" cy="1600200"/>
            <a:chOff x="381000" y="3276600"/>
            <a:chExt cx="7620000" cy="2751431"/>
          </a:xfrm>
        </p:grpSpPr>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7497" t="21477" r="25330" b="55316"/>
            <a:stretch/>
          </p:blipFill>
          <p:spPr bwMode="auto">
            <a:xfrm>
              <a:off x="381000" y="3276600"/>
              <a:ext cx="7620000" cy="275143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105399" y="3962400"/>
              <a:ext cx="2133601" cy="1676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4911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fontScale="90000"/>
          </a:bodyPr>
          <a:lstStyle/>
          <a:p>
            <a:pPr algn="l"/>
            <a:r>
              <a:rPr lang="en-US" sz="4000" b="1" dirty="0" smtClean="0"/>
              <a:t>CMS Production Profit and Loss Report</a:t>
            </a:r>
            <a:endParaRPr lang="en-US" sz="4000" b="1" dirty="0"/>
          </a:p>
        </p:txBody>
      </p:sp>
      <p:sp>
        <p:nvSpPr>
          <p:cNvPr id="3" name="Content Placeholder 2"/>
          <p:cNvSpPr>
            <a:spLocks noGrp="1"/>
          </p:cNvSpPr>
          <p:nvPr>
            <p:ph idx="1"/>
          </p:nvPr>
        </p:nvSpPr>
        <p:spPr>
          <a:xfrm>
            <a:off x="685800" y="838201"/>
            <a:ext cx="7772400" cy="3429000"/>
          </a:xfrm>
        </p:spPr>
        <p:txBody>
          <a:bodyPr>
            <a:normAutofit fontScale="92500"/>
          </a:bodyPr>
          <a:lstStyle/>
          <a:p>
            <a:pPr marL="0" indent="0">
              <a:buNone/>
            </a:pPr>
            <a:r>
              <a:rPr lang="en-US" sz="2600" dirty="0" smtClean="0"/>
              <a:t>The CMS Production </a:t>
            </a:r>
            <a:r>
              <a:rPr lang="en-US" sz="2600" dirty="0"/>
              <a:t>P</a:t>
            </a:r>
            <a:r>
              <a:rPr lang="en-US" sz="2600" dirty="0" smtClean="0"/>
              <a:t>rofit and Loss </a:t>
            </a:r>
            <a:r>
              <a:rPr lang="en-US" sz="2600" dirty="0"/>
              <a:t>R</a:t>
            </a:r>
            <a:r>
              <a:rPr lang="en-US" sz="2600" dirty="0" smtClean="0"/>
              <a:t>eport is a tool used by  managers to see </a:t>
            </a:r>
            <a:r>
              <a:rPr lang="en-US" sz="2600" dirty="0"/>
              <a:t>how well </a:t>
            </a:r>
            <a:r>
              <a:rPr lang="en-US" sz="2600" dirty="0" smtClean="0"/>
              <a:t>the operation is performing.</a:t>
            </a:r>
          </a:p>
          <a:p>
            <a:pPr marL="0" lvl="0" indent="0">
              <a:buNone/>
            </a:pPr>
            <a:r>
              <a:rPr lang="en-US" sz="2400" dirty="0" smtClean="0"/>
              <a:t>The report allows you to view:</a:t>
            </a:r>
          </a:p>
          <a:p>
            <a:pPr lvl="1">
              <a:buFont typeface="Wingdings" panose="05000000000000000000" pitchFamily="2" charset="2"/>
              <a:buChar char="Ø"/>
            </a:pPr>
            <a:r>
              <a:rPr lang="en-US" sz="2400" dirty="0" smtClean="0"/>
              <a:t>Number of Meals served</a:t>
            </a:r>
          </a:p>
          <a:p>
            <a:pPr lvl="1">
              <a:buFont typeface="Wingdings" panose="05000000000000000000" pitchFamily="2" charset="2"/>
              <a:buChar char="Ø"/>
            </a:pPr>
            <a:r>
              <a:rPr lang="en-US" sz="2400" dirty="0" smtClean="0"/>
              <a:t>Food cost</a:t>
            </a:r>
          </a:p>
          <a:p>
            <a:pPr lvl="1">
              <a:buFont typeface="Wingdings" panose="05000000000000000000" pitchFamily="2" charset="2"/>
              <a:buChar char="Ø"/>
            </a:pPr>
            <a:r>
              <a:rPr lang="en-US" sz="2400" dirty="0" smtClean="0"/>
              <a:t>Total cost per meal</a:t>
            </a:r>
          </a:p>
          <a:p>
            <a:pPr lvl="1">
              <a:buFont typeface="Wingdings" panose="05000000000000000000" pitchFamily="2" charset="2"/>
              <a:buChar char="Ø"/>
            </a:pPr>
            <a:r>
              <a:rPr lang="en-US" sz="2400" dirty="0" smtClean="0"/>
              <a:t>Per meal profit/loss</a:t>
            </a:r>
          </a:p>
          <a:p>
            <a:pPr lvl="1">
              <a:buFont typeface="Wingdings" panose="05000000000000000000" pitchFamily="2" charset="2"/>
              <a:buChar char="Ø"/>
            </a:pPr>
            <a:r>
              <a:rPr lang="en-US" sz="2400" dirty="0" smtClean="0"/>
              <a:t>Total profit/loss</a:t>
            </a:r>
          </a:p>
          <a:p>
            <a:pPr marL="0" lvl="0" indent="0">
              <a:buNone/>
            </a:pPr>
            <a:endParaRPr lang="en-US" dirty="0"/>
          </a:p>
          <a:p>
            <a:pPr marL="0" indent="0">
              <a:buNone/>
            </a:pPr>
            <a:endParaRPr lang="en-US" dirty="0"/>
          </a:p>
          <a:p>
            <a:pPr marL="0" indent="0">
              <a:buNone/>
            </a:pPr>
            <a:endParaRPr lang="en-US" dirty="0"/>
          </a:p>
        </p:txBody>
      </p:sp>
      <p:pic>
        <p:nvPicPr>
          <p:cNvPr id="9" name="Picture 8"/>
          <p:cNvPicPr/>
          <p:nvPr/>
        </p:nvPicPr>
        <p:blipFill rotWithShape="1">
          <a:blip r:embed="rId5"/>
          <a:srcRect t="5948"/>
          <a:stretch/>
        </p:blipFill>
        <p:spPr bwMode="auto">
          <a:xfrm>
            <a:off x="685800" y="4419600"/>
            <a:ext cx="7239000" cy="1807210"/>
          </a:xfrm>
          <a:prstGeom prst="rect">
            <a:avLst/>
          </a:prstGeom>
          <a:solidFill>
            <a:schemeClr val="tx1"/>
          </a:solidFill>
          <a:ln w="28575">
            <a:solidFill>
              <a:schemeClr val="tx1"/>
            </a:solidFill>
          </a:ln>
          <a:extLst>
            <a:ext uri="{53640926-AAD7-44D8-BBD7-CCE9431645EC}">
              <a14:shadowObscured xmlns:a14="http://schemas.microsoft.com/office/drawing/2010/main"/>
            </a:ext>
          </a:extLst>
        </p:spPr>
      </p:pic>
      <p:sp>
        <p:nvSpPr>
          <p:cNvPr id="8" name="Rectangle 7"/>
          <p:cNvSpPr/>
          <p:nvPr/>
        </p:nvSpPr>
        <p:spPr>
          <a:xfrm>
            <a:off x="1752600" y="5410200"/>
            <a:ext cx="304800" cy="1250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6277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idx="1"/>
          </p:nvPr>
        </p:nvPicPr>
        <p:blipFill rotWithShape="1">
          <a:blip r:embed="rId5"/>
          <a:srcRect l="22616" t="10278" r="11077" b="63066"/>
          <a:stretch/>
        </p:blipFill>
        <p:spPr bwMode="auto">
          <a:xfrm>
            <a:off x="762001" y="4008299"/>
            <a:ext cx="6934199" cy="2367061"/>
          </a:xfrm>
          <a:prstGeom prst="rect">
            <a:avLst/>
          </a:prstGeom>
          <a:ln w="28575">
            <a:solidFill>
              <a:schemeClr val="tx1"/>
            </a:solid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76200"/>
            <a:ext cx="8253351" cy="838200"/>
          </a:xfrm>
        </p:spPr>
        <p:txBody>
          <a:bodyPr>
            <a:normAutofit/>
          </a:bodyPr>
          <a:lstStyle/>
          <a:p>
            <a:pPr algn="l"/>
            <a:r>
              <a:rPr lang="en-US" sz="4000" b="1" dirty="0" smtClean="0"/>
              <a:t>Physical Inventory Dates Report</a:t>
            </a:r>
            <a:endParaRPr lang="en-US" sz="4000" b="1" dirty="0"/>
          </a:p>
        </p:txBody>
      </p:sp>
      <p:sp>
        <p:nvSpPr>
          <p:cNvPr id="3" name="TextBox 2"/>
          <p:cNvSpPr txBox="1"/>
          <p:nvPr/>
        </p:nvSpPr>
        <p:spPr>
          <a:xfrm>
            <a:off x="484908" y="838200"/>
            <a:ext cx="8049491" cy="3139321"/>
          </a:xfrm>
          <a:prstGeom prst="rect">
            <a:avLst/>
          </a:prstGeom>
          <a:noFill/>
        </p:spPr>
        <p:txBody>
          <a:bodyPr wrap="square" rtlCol="0">
            <a:spAutoFit/>
          </a:bodyPr>
          <a:lstStyle/>
          <a:p>
            <a:r>
              <a:rPr lang="en-US" sz="2600" dirty="0"/>
              <a:t>The </a:t>
            </a:r>
            <a:r>
              <a:rPr lang="en-US" sz="2600" dirty="0" smtClean="0"/>
              <a:t>Physical Inventory Dates Report lists dates that creation, completion and approval were conducted to complete the monthly inventory. </a:t>
            </a:r>
            <a:endParaRPr lang="en-US" sz="1100" dirty="0"/>
          </a:p>
          <a:p>
            <a:pPr marL="457200" indent="-457200">
              <a:buFont typeface="Wingdings" panose="05000000000000000000" pitchFamily="2" charset="2"/>
              <a:buChar char="Ø"/>
            </a:pPr>
            <a:r>
              <a:rPr lang="en-US" sz="2400" dirty="0" smtClean="0"/>
              <a:t>Review </a:t>
            </a:r>
            <a:r>
              <a:rPr lang="en-US" sz="2400" dirty="0"/>
              <a:t>the </a:t>
            </a:r>
            <a:r>
              <a:rPr lang="en-US" sz="2400" dirty="0" smtClean="0"/>
              <a:t>Physical </a:t>
            </a:r>
            <a:r>
              <a:rPr lang="en-US" sz="2400" dirty="0"/>
              <a:t>I</a:t>
            </a:r>
            <a:r>
              <a:rPr lang="en-US" sz="2400" dirty="0" smtClean="0"/>
              <a:t>nventory </a:t>
            </a:r>
            <a:r>
              <a:rPr lang="en-US" sz="2400" dirty="0"/>
              <a:t>D</a:t>
            </a:r>
            <a:r>
              <a:rPr lang="en-US" sz="2400" dirty="0" smtClean="0"/>
              <a:t>ates Report to </a:t>
            </a:r>
            <a:r>
              <a:rPr lang="en-US" sz="2400" dirty="0"/>
              <a:t>ensure</a:t>
            </a:r>
            <a:r>
              <a:rPr lang="en-US" sz="2400" dirty="0" smtClean="0"/>
              <a:t>:</a:t>
            </a:r>
          </a:p>
          <a:p>
            <a:endParaRPr lang="en-US" sz="800" dirty="0" smtClean="0"/>
          </a:p>
          <a:p>
            <a:pPr marL="800100" lvl="1" indent="-342900">
              <a:buFont typeface="Arial" panose="020B0604020202020204" pitchFamily="34" charset="0"/>
              <a:buChar char="•"/>
            </a:pPr>
            <a:r>
              <a:rPr lang="en-US" sz="2200" dirty="0"/>
              <a:t>D</a:t>
            </a:r>
            <a:r>
              <a:rPr lang="en-US" sz="2200" dirty="0" smtClean="0"/>
              <a:t>ate listed is correct</a:t>
            </a:r>
          </a:p>
          <a:p>
            <a:pPr marL="800100" lvl="1" indent="-342900">
              <a:buFont typeface="Arial" panose="020B0604020202020204" pitchFamily="34" charset="0"/>
              <a:buChar char="•"/>
            </a:pPr>
            <a:r>
              <a:rPr lang="en-US" sz="2200" dirty="0" smtClean="0"/>
              <a:t>Under  Type “wall to wall” is listed</a:t>
            </a:r>
          </a:p>
          <a:p>
            <a:pPr marL="800100" lvl="1" indent="-342900">
              <a:buFont typeface="Arial" panose="020B0604020202020204" pitchFamily="34" charset="0"/>
              <a:buChar char="•"/>
            </a:pPr>
            <a:r>
              <a:rPr lang="en-US" sz="2200" dirty="0" smtClean="0"/>
              <a:t>“Yes</a:t>
            </a:r>
            <a:r>
              <a:rPr lang="en-US" sz="2200" dirty="0"/>
              <a:t>” </a:t>
            </a:r>
            <a:r>
              <a:rPr lang="en-US" sz="2200" dirty="0" smtClean="0"/>
              <a:t>is under site complete and </a:t>
            </a:r>
            <a:r>
              <a:rPr lang="en-US" sz="2200" dirty="0"/>
              <a:t>the </a:t>
            </a:r>
            <a:r>
              <a:rPr lang="en-US" sz="2200" dirty="0" smtClean="0"/>
              <a:t>date the inventory was completed is indicated under “complete” </a:t>
            </a:r>
            <a:endParaRPr lang="en-US" sz="2000" dirty="0"/>
          </a:p>
        </p:txBody>
      </p:sp>
      <p:sp>
        <p:nvSpPr>
          <p:cNvPr id="4" name="Rectangle 3"/>
          <p:cNvSpPr/>
          <p:nvPr/>
        </p:nvSpPr>
        <p:spPr>
          <a:xfrm>
            <a:off x="3657599" y="5334000"/>
            <a:ext cx="4038601"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4866168"/>
            <a:ext cx="562640" cy="2073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694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idx="1"/>
          </p:nvPr>
        </p:nvPicPr>
        <p:blipFill rotWithShape="1">
          <a:blip r:embed="rId5"/>
          <a:srcRect l="22616" t="10278" r="11077" b="63066"/>
          <a:stretch/>
        </p:blipFill>
        <p:spPr bwMode="auto">
          <a:xfrm>
            <a:off x="685800" y="3657600"/>
            <a:ext cx="7301023" cy="2451318"/>
          </a:xfrm>
          <a:prstGeom prst="rect">
            <a:avLst/>
          </a:prstGeom>
          <a:ln w="28575">
            <a:solidFill>
              <a:schemeClr val="tx1"/>
            </a:solid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76200"/>
            <a:ext cx="8253351" cy="1066800"/>
          </a:xfrm>
        </p:spPr>
        <p:txBody>
          <a:bodyPr>
            <a:normAutofit/>
          </a:bodyPr>
          <a:lstStyle/>
          <a:p>
            <a:pPr algn="l"/>
            <a:r>
              <a:rPr lang="en-US" sz="4000" b="1" dirty="0" smtClean="0"/>
              <a:t>Physical Inventory Dates Report cont.</a:t>
            </a:r>
            <a:endParaRPr lang="en-US" sz="4000" b="1" dirty="0"/>
          </a:p>
        </p:txBody>
      </p:sp>
      <p:sp>
        <p:nvSpPr>
          <p:cNvPr id="3" name="TextBox 2"/>
          <p:cNvSpPr txBox="1"/>
          <p:nvPr/>
        </p:nvSpPr>
        <p:spPr>
          <a:xfrm>
            <a:off x="457200" y="914400"/>
            <a:ext cx="8001000" cy="3108543"/>
          </a:xfrm>
          <a:prstGeom prst="rect">
            <a:avLst/>
          </a:prstGeom>
          <a:noFill/>
        </p:spPr>
        <p:txBody>
          <a:bodyPr wrap="square" rtlCol="0">
            <a:spAutoFit/>
          </a:bodyPr>
          <a:lstStyle/>
          <a:p>
            <a:r>
              <a:rPr lang="en-US" sz="2800" dirty="0" smtClean="0"/>
              <a:t>Continue reviewing </a:t>
            </a:r>
            <a:r>
              <a:rPr lang="en-US" sz="2800" dirty="0"/>
              <a:t>the </a:t>
            </a:r>
            <a:r>
              <a:rPr lang="en-US" sz="2800" dirty="0" smtClean="0"/>
              <a:t>Physical </a:t>
            </a:r>
            <a:r>
              <a:rPr lang="en-US" sz="2800" dirty="0"/>
              <a:t>I</a:t>
            </a:r>
            <a:r>
              <a:rPr lang="en-US" sz="2800" dirty="0" smtClean="0"/>
              <a:t>nventory </a:t>
            </a:r>
            <a:r>
              <a:rPr lang="en-US" sz="2800" dirty="0"/>
              <a:t>D</a:t>
            </a:r>
            <a:r>
              <a:rPr lang="en-US" sz="2800" dirty="0" smtClean="0"/>
              <a:t>ates Report ensuring:</a:t>
            </a:r>
          </a:p>
          <a:p>
            <a:pPr marL="285750" indent="-285750">
              <a:buFont typeface="Wingdings" panose="05000000000000000000" pitchFamily="2" charset="2"/>
              <a:buChar char="Ø"/>
            </a:pPr>
            <a:r>
              <a:rPr lang="en-US" sz="2400" dirty="0" smtClean="0"/>
              <a:t>“Yes” is indicated under Management Approved </a:t>
            </a:r>
          </a:p>
          <a:p>
            <a:pPr marL="285750" indent="-285750">
              <a:buFont typeface="Wingdings" panose="05000000000000000000" pitchFamily="2" charset="2"/>
              <a:buChar char="Ø"/>
            </a:pPr>
            <a:r>
              <a:rPr lang="en-US" sz="2400" dirty="0" smtClean="0"/>
              <a:t>The “date” listed under Created, Complete, Approved and Updated is correct </a:t>
            </a:r>
          </a:p>
          <a:p>
            <a:pPr marL="285750" indent="-285750">
              <a:buFont typeface="Wingdings" panose="05000000000000000000" pitchFamily="2" charset="2"/>
              <a:buChar char="Ø"/>
            </a:pPr>
            <a:r>
              <a:rPr lang="en-US" sz="2400" dirty="0" smtClean="0"/>
              <a:t>There will not be information displayed under Inventory Updated if no changes were made</a:t>
            </a:r>
          </a:p>
          <a:p>
            <a:pPr marL="285750" indent="-285750">
              <a:buFont typeface="Arial" panose="020B0604020202020204" pitchFamily="34" charset="0"/>
              <a:buChar char="•"/>
            </a:pPr>
            <a:endParaRPr lang="en-US" sz="2000" dirty="0"/>
          </a:p>
        </p:txBody>
      </p:sp>
      <p:sp>
        <p:nvSpPr>
          <p:cNvPr id="4" name="Rectangle 3"/>
          <p:cNvSpPr/>
          <p:nvPr/>
        </p:nvSpPr>
        <p:spPr>
          <a:xfrm>
            <a:off x="3585359" y="5029200"/>
            <a:ext cx="4263241"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4942367"/>
            <a:ext cx="609600" cy="1250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2008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t>CMS FINISH LINE CHECKLIST</a:t>
            </a:r>
            <a:endParaRPr lang="en-US" b="1" dirty="0"/>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922310" y="1600201"/>
            <a:ext cx="3232059" cy="419099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1096520" y="1600201"/>
            <a:ext cx="3232059" cy="419099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161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85"/>
            <a:ext cx="8229600" cy="1189038"/>
          </a:xfrm>
        </p:spPr>
        <p:txBody>
          <a:bodyPr>
            <a:normAutofit/>
          </a:bodyPr>
          <a:lstStyle/>
          <a:p>
            <a:pPr algn="l"/>
            <a:r>
              <a:rPr lang="en-US" sz="4000" b="1" dirty="0" smtClean="0"/>
              <a:t>CMS Finish Line Checklist </a:t>
            </a:r>
            <a:endParaRPr lang="en-US" sz="4000" b="1" dirty="0"/>
          </a:p>
        </p:txBody>
      </p:sp>
      <p:sp>
        <p:nvSpPr>
          <p:cNvPr id="4" name="Content Placeholder 2"/>
          <p:cNvSpPr>
            <a:spLocks noGrp="1"/>
          </p:cNvSpPr>
          <p:nvPr>
            <p:ph idx="1"/>
          </p:nvPr>
        </p:nvSpPr>
        <p:spPr>
          <a:xfrm>
            <a:off x="457200" y="1143000"/>
            <a:ext cx="7924800" cy="3810000"/>
          </a:xfrm>
        </p:spPr>
        <p:txBody>
          <a:bodyPr>
            <a:noAutofit/>
          </a:bodyPr>
          <a:lstStyle/>
          <a:p>
            <a:pPr marL="0" indent="0">
              <a:buNone/>
            </a:pPr>
            <a:r>
              <a:rPr lang="en-US" sz="2600" dirty="0" smtClean="0"/>
              <a:t>The </a:t>
            </a:r>
            <a:r>
              <a:rPr lang="en-US" sz="2600" u="sng" dirty="0" smtClean="0"/>
              <a:t>CMS Finish Line </a:t>
            </a:r>
            <a:r>
              <a:rPr lang="en-US" sz="2600" dirty="0" smtClean="0"/>
              <a:t>is a visual tool used to remind the manager or designee of the frequent tasks that need to be completed in CMS.</a:t>
            </a:r>
          </a:p>
          <a:p>
            <a:pPr lvl="1">
              <a:buFont typeface="Wingdings" panose="05000000000000000000" pitchFamily="2" charset="2"/>
              <a:buChar char="Ø"/>
            </a:pPr>
            <a:r>
              <a:rPr lang="en-US" sz="2400" dirty="0" smtClean="0"/>
              <a:t>It is broken into three main sections</a:t>
            </a:r>
          </a:p>
          <a:p>
            <a:pPr lvl="2">
              <a:buFont typeface="Wingdings" panose="05000000000000000000" pitchFamily="2" charset="2"/>
              <a:buChar char="Ø"/>
            </a:pPr>
            <a:r>
              <a:rPr lang="en-US" sz="2000" dirty="0" smtClean="0"/>
              <a:t>Daily</a:t>
            </a:r>
          </a:p>
          <a:p>
            <a:pPr lvl="2">
              <a:buFont typeface="Wingdings" panose="05000000000000000000" pitchFamily="2" charset="2"/>
              <a:buChar char="Ø"/>
            </a:pPr>
            <a:r>
              <a:rPr lang="en-US" sz="2000" dirty="0" smtClean="0"/>
              <a:t>Weekly</a:t>
            </a:r>
          </a:p>
          <a:p>
            <a:pPr lvl="2">
              <a:buFont typeface="Wingdings" panose="05000000000000000000" pitchFamily="2" charset="2"/>
              <a:buChar char="Ø"/>
            </a:pPr>
            <a:r>
              <a:rPr lang="en-US" sz="2000" dirty="0" smtClean="0"/>
              <a:t>Monthly </a:t>
            </a:r>
          </a:p>
          <a:p>
            <a:pPr>
              <a:buFont typeface="Arial" panose="020B0604020202020204" pitchFamily="34" charset="0"/>
              <a:buChar char="•"/>
            </a:pPr>
            <a:endParaRPr lang="en-US" sz="2000" dirty="0" smtClean="0"/>
          </a:p>
          <a:p>
            <a:pPr marL="0" indent="0">
              <a:buNone/>
            </a:pPr>
            <a:endParaRPr lang="en-US" sz="24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5541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85"/>
            <a:ext cx="8229600" cy="1189038"/>
          </a:xfrm>
        </p:spPr>
        <p:txBody>
          <a:bodyPr>
            <a:normAutofit/>
          </a:bodyPr>
          <a:lstStyle/>
          <a:p>
            <a:pPr algn="l"/>
            <a:r>
              <a:rPr lang="en-US" sz="4000" b="1" dirty="0" smtClean="0"/>
              <a:t>CMS Finish Line – Daily </a:t>
            </a:r>
            <a:endParaRPr lang="en-US" sz="4000" b="1" dirty="0"/>
          </a:p>
        </p:txBody>
      </p:sp>
      <p:sp>
        <p:nvSpPr>
          <p:cNvPr id="3" name="Content Placeholder 2"/>
          <p:cNvSpPr>
            <a:spLocks noGrp="1"/>
          </p:cNvSpPr>
          <p:nvPr>
            <p:ph idx="1"/>
          </p:nvPr>
        </p:nvSpPr>
        <p:spPr>
          <a:xfrm>
            <a:off x="609600" y="1066800"/>
            <a:ext cx="8229600" cy="4952999"/>
          </a:xfrm>
        </p:spPr>
        <p:txBody>
          <a:bodyPr>
            <a:normAutofit/>
          </a:bodyPr>
          <a:lstStyle/>
          <a:p>
            <a:pPr marL="0" indent="0">
              <a:buNone/>
            </a:pPr>
            <a:r>
              <a:rPr lang="en-US" sz="2600" dirty="0" smtClean="0"/>
              <a:t>Daily Duties and Processes include: </a:t>
            </a:r>
          </a:p>
          <a:p>
            <a:pPr lvl="1">
              <a:buFont typeface="Wingdings" panose="05000000000000000000" pitchFamily="2" charset="2"/>
              <a:buChar char="Ø"/>
            </a:pPr>
            <a:r>
              <a:rPr lang="en-US" sz="2400" dirty="0" smtClean="0"/>
              <a:t>Entering</a:t>
            </a:r>
          </a:p>
          <a:p>
            <a:pPr lvl="2">
              <a:buFont typeface="Wingdings" panose="05000000000000000000" pitchFamily="2" charset="2"/>
              <a:buChar char="Ø"/>
            </a:pPr>
            <a:r>
              <a:rPr lang="en-US" sz="2200" dirty="0" smtClean="0"/>
              <a:t>Daily Production Information</a:t>
            </a:r>
          </a:p>
          <a:p>
            <a:pPr lvl="2">
              <a:buFont typeface="Wingdings" panose="05000000000000000000" pitchFamily="2" charset="2"/>
              <a:buChar char="Ø"/>
            </a:pPr>
            <a:r>
              <a:rPr lang="en-US" sz="2200" dirty="0" smtClean="0"/>
              <a:t>Snack and/or Supper Counts</a:t>
            </a:r>
            <a:endParaRPr lang="en-US" sz="2200" dirty="0"/>
          </a:p>
          <a:p>
            <a:pPr lvl="2">
              <a:buFont typeface="Wingdings" panose="05000000000000000000" pitchFamily="2" charset="2"/>
              <a:buChar char="Ø"/>
            </a:pPr>
            <a:r>
              <a:rPr lang="en-US" sz="2200" dirty="0" smtClean="0"/>
              <a:t>Receiving/Stock </a:t>
            </a:r>
            <a:r>
              <a:rPr lang="en-US" sz="2200" dirty="0"/>
              <a:t>Transfers</a:t>
            </a:r>
          </a:p>
          <a:p>
            <a:pPr marL="857250" lvl="1" indent="-457200">
              <a:buFont typeface="Wingdings" panose="05000000000000000000" pitchFamily="2" charset="2"/>
              <a:buChar char="Ø"/>
            </a:pPr>
            <a:r>
              <a:rPr lang="en-US" sz="2400" dirty="0" smtClean="0"/>
              <a:t>Completing</a:t>
            </a:r>
          </a:p>
          <a:p>
            <a:pPr lvl="2">
              <a:buFont typeface="Wingdings" panose="05000000000000000000" pitchFamily="2" charset="2"/>
              <a:buChar char="Ø"/>
            </a:pPr>
            <a:r>
              <a:rPr lang="en-US" sz="2200" dirty="0" smtClean="0"/>
              <a:t>Driftwood Orders</a:t>
            </a:r>
            <a:endParaRPr lang="en-US" sz="2200" dirty="0"/>
          </a:p>
          <a:p>
            <a:pPr lvl="2">
              <a:buFont typeface="Wingdings" panose="05000000000000000000" pitchFamily="2" charset="2"/>
              <a:buChar char="Ø"/>
            </a:pPr>
            <a:r>
              <a:rPr lang="en-US" sz="2200" dirty="0" smtClean="0"/>
              <a:t>Manual Daily </a:t>
            </a:r>
            <a:r>
              <a:rPr lang="en-US" sz="2200" dirty="0"/>
              <a:t>Production Worksheet</a:t>
            </a:r>
          </a:p>
          <a:p>
            <a:pPr lvl="2">
              <a:buFont typeface="Wingdings" panose="05000000000000000000" pitchFamily="2" charset="2"/>
              <a:buChar char="Ø"/>
            </a:pPr>
            <a:r>
              <a:rPr lang="en-US" sz="2200" dirty="0" smtClean="0"/>
              <a:t>Bank Deposits</a:t>
            </a:r>
            <a:endParaRPr lang="en-US" sz="2200" dirty="0"/>
          </a:p>
          <a:p>
            <a:pPr lvl="1">
              <a:buFont typeface="Wingdings" panose="05000000000000000000" pitchFamily="2" charset="2"/>
              <a:buChar char="Ø"/>
            </a:pPr>
            <a:r>
              <a:rPr lang="en-US" sz="2400" dirty="0" smtClean="0"/>
              <a:t>Reviewing</a:t>
            </a:r>
          </a:p>
          <a:p>
            <a:pPr lvl="2">
              <a:buFont typeface="Wingdings" panose="05000000000000000000" pitchFamily="2" charset="2"/>
              <a:buChar char="Ø"/>
            </a:pPr>
            <a:r>
              <a:rPr lang="en-US" sz="2000" dirty="0" smtClean="0"/>
              <a:t> </a:t>
            </a:r>
            <a:r>
              <a:rPr lang="en-US" sz="2200" dirty="0"/>
              <a:t>All In One </a:t>
            </a:r>
            <a:r>
              <a:rPr lang="en-US" sz="2200" dirty="0" smtClean="0"/>
              <a:t>Reports (analyze and edit </a:t>
            </a:r>
            <a:r>
              <a:rPr lang="en-US" sz="2200" dirty="0"/>
              <a:t>if </a:t>
            </a:r>
            <a:r>
              <a:rPr lang="en-US" sz="2200" dirty="0" smtClean="0"/>
              <a:t>necessary)</a:t>
            </a:r>
            <a:endParaRPr lang="en-US" sz="2200" dirty="0"/>
          </a:p>
          <a:p>
            <a:pPr>
              <a:buFont typeface="Wingdings" panose="05000000000000000000" pitchFamily="2" charset="2"/>
              <a:buChar char="Ø"/>
            </a:pPr>
            <a:endParaRPr lang="en-US"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4749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CMS Finish Line - Weekly</a:t>
            </a:r>
            <a:endParaRPr lang="en-US" b="1" dirty="0"/>
          </a:p>
        </p:txBody>
      </p:sp>
      <p:sp>
        <p:nvSpPr>
          <p:cNvPr id="3" name="Content Placeholder 2"/>
          <p:cNvSpPr>
            <a:spLocks noGrp="1"/>
          </p:cNvSpPr>
          <p:nvPr>
            <p:ph idx="1"/>
          </p:nvPr>
        </p:nvSpPr>
        <p:spPr>
          <a:xfrm>
            <a:off x="457200" y="1295400"/>
            <a:ext cx="8229600" cy="4830763"/>
          </a:xfrm>
        </p:spPr>
        <p:txBody>
          <a:bodyPr>
            <a:normAutofit lnSpcReduction="10000"/>
          </a:bodyPr>
          <a:lstStyle/>
          <a:p>
            <a:pPr marL="0" indent="0">
              <a:buNone/>
            </a:pPr>
            <a:r>
              <a:rPr lang="en-US" sz="2600" dirty="0" smtClean="0"/>
              <a:t>Weekly duties and processes include:</a:t>
            </a:r>
          </a:p>
          <a:p>
            <a:pPr>
              <a:buFont typeface="Wingdings" panose="05000000000000000000" pitchFamily="2" charset="2"/>
              <a:buChar char="Ø"/>
            </a:pPr>
            <a:r>
              <a:rPr lang="en-US" sz="2600" dirty="0" smtClean="0"/>
              <a:t>Reviewing</a:t>
            </a:r>
            <a:r>
              <a:rPr lang="en-US" sz="2800" dirty="0" smtClean="0"/>
              <a:t> </a:t>
            </a:r>
          </a:p>
          <a:p>
            <a:pPr lvl="1">
              <a:buFont typeface="Wingdings" panose="05000000000000000000" pitchFamily="2" charset="2"/>
              <a:buChar char="Ø"/>
            </a:pPr>
            <a:r>
              <a:rPr lang="en-US" sz="2400" dirty="0" smtClean="0"/>
              <a:t>Profit and Loss Reports</a:t>
            </a:r>
          </a:p>
          <a:p>
            <a:pPr lvl="1">
              <a:buFont typeface="Wingdings" panose="05000000000000000000" pitchFamily="2" charset="2"/>
              <a:buChar char="Ø"/>
            </a:pPr>
            <a:r>
              <a:rPr lang="en-US" sz="2400" dirty="0" smtClean="0"/>
              <a:t>Receiving Tickets on Tuesday </a:t>
            </a:r>
          </a:p>
          <a:p>
            <a:pPr>
              <a:buFont typeface="Wingdings" panose="05000000000000000000" pitchFamily="2" charset="2"/>
              <a:buChar char="Ø"/>
            </a:pPr>
            <a:r>
              <a:rPr lang="en-US" sz="2600" dirty="0" smtClean="0"/>
              <a:t>Creating, Editing and Completing</a:t>
            </a:r>
          </a:p>
          <a:p>
            <a:pPr lvl="1">
              <a:buFont typeface="Wingdings" panose="05000000000000000000" pitchFamily="2" charset="2"/>
              <a:buChar char="Ø"/>
            </a:pPr>
            <a:r>
              <a:rPr lang="en-US" sz="2400" dirty="0" smtClean="0"/>
              <a:t>Production Records</a:t>
            </a:r>
          </a:p>
          <a:p>
            <a:pPr lvl="1">
              <a:buFont typeface="Wingdings" panose="05000000000000000000" pitchFamily="2" charset="2"/>
              <a:buChar char="Ø"/>
            </a:pPr>
            <a:r>
              <a:rPr lang="en-US" sz="2400" dirty="0" smtClean="0"/>
              <a:t>EZ-Steps</a:t>
            </a:r>
          </a:p>
          <a:p>
            <a:pPr lvl="1">
              <a:buFont typeface="Wingdings" panose="05000000000000000000" pitchFamily="2" charset="2"/>
              <a:buChar char="Ø"/>
            </a:pPr>
            <a:r>
              <a:rPr lang="en-US" sz="2400" dirty="0" smtClean="0"/>
              <a:t>Shopping List according to the CMS Calendar</a:t>
            </a:r>
          </a:p>
          <a:p>
            <a:pPr>
              <a:buFont typeface="Wingdings" panose="05000000000000000000" pitchFamily="2" charset="2"/>
              <a:buChar char="Ø"/>
            </a:pPr>
            <a:r>
              <a:rPr lang="en-US" sz="2600" dirty="0" smtClean="0"/>
              <a:t>Printing</a:t>
            </a:r>
          </a:p>
          <a:p>
            <a:pPr lvl="1">
              <a:buFont typeface="Wingdings" panose="05000000000000000000" pitchFamily="2" charset="2"/>
              <a:buChar char="Ø"/>
            </a:pPr>
            <a:r>
              <a:rPr lang="en-US" sz="2400" dirty="0" smtClean="0"/>
              <a:t>Receiving Tickets on Tuesday</a:t>
            </a:r>
          </a:p>
          <a:p>
            <a:pPr lvl="1">
              <a:buFont typeface="Wingdings" panose="05000000000000000000" pitchFamily="2" charset="2"/>
              <a:buChar char="Ø"/>
            </a:pPr>
            <a:r>
              <a:rPr lang="en-US" sz="2400" dirty="0"/>
              <a:t>Production Worksheet</a:t>
            </a:r>
          </a:p>
          <a:p>
            <a:pPr lvl="1">
              <a:buFont typeface="Wingdings" panose="05000000000000000000" pitchFamily="2" charset="2"/>
              <a:buChar char="Ø"/>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186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CMS Finish Line - Monthly</a:t>
            </a:r>
            <a:endParaRPr lang="en-US" b="1" dirty="0"/>
          </a:p>
        </p:txBody>
      </p:sp>
      <p:sp>
        <p:nvSpPr>
          <p:cNvPr id="3" name="Content Placeholder 2"/>
          <p:cNvSpPr>
            <a:spLocks noGrp="1"/>
          </p:cNvSpPr>
          <p:nvPr>
            <p:ph idx="1"/>
          </p:nvPr>
        </p:nvSpPr>
        <p:spPr>
          <a:xfrm>
            <a:off x="457200" y="1295400"/>
            <a:ext cx="8229600" cy="4830763"/>
          </a:xfrm>
        </p:spPr>
        <p:txBody>
          <a:bodyPr>
            <a:normAutofit/>
          </a:bodyPr>
          <a:lstStyle/>
          <a:p>
            <a:pPr marL="0" indent="0">
              <a:buNone/>
            </a:pPr>
            <a:r>
              <a:rPr lang="en-US" sz="2600" dirty="0" smtClean="0"/>
              <a:t>Monthly duties and processes include:</a:t>
            </a:r>
          </a:p>
          <a:p>
            <a:pPr>
              <a:buFont typeface="Wingdings" panose="05000000000000000000" pitchFamily="2" charset="2"/>
              <a:buChar char="Ø"/>
            </a:pPr>
            <a:r>
              <a:rPr lang="en-US" sz="2600" dirty="0" smtClean="0"/>
              <a:t>Conducting </a:t>
            </a:r>
          </a:p>
          <a:p>
            <a:pPr lvl="1">
              <a:buFont typeface="Wingdings" panose="05000000000000000000" pitchFamily="2" charset="2"/>
              <a:buChar char="Ø"/>
            </a:pPr>
            <a:r>
              <a:rPr lang="en-US" sz="2400" dirty="0" smtClean="0"/>
              <a:t>Physical On-Site Inventory</a:t>
            </a:r>
          </a:p>
          <a:p>
            <a:pPr>
              <a:buFont typeface="Wingdings" panose="05000000000000000000" pitchFamily="2" charset="2"/>
              <a:buChar char="Ø"/>
            </a:pPr>
            <a:r>
              <a:rPr lang="en-US" sz="2600" dirty="0" smtClean="0"/>
              <a:t>Entering</a:t>
            </a:r>
          </a:p>
          <a:p>
            <a:pPr lvl="1">
              <a:buFont typeface="Wingdings" panose="05000000000000000000" pitchFamily="2" charset="2"/>
              <a:buChar char="Ø"/>
            </a:pPr>
            <a:r>
              <a:rPr lang="en-US" sz="2400" dirty="0" smtClean="0"/>
              <a:t>Physical Inventory Counts</a:t>
            </a:r>
          </a:p>
          <a:p>
            <a:pPr>
              <a:buFont typeface="Wingdings" panose="05000000000000000000" pitchFamily="2" charset="2"/>
              <a:buChar char="Ø"/>
            </a:pPr>
            <a:r>
              <a:rPr lang="en-US" sz="2600" dirty="0" smtClean="0"/>
              <a:t>Reviewing</a:t>
            </a:r>
          </a:p>
          <a:p>
            <a:pPr lvl="1">
              <a:buFont typeface="Wingdings" panose="05000000000000000000" pitchFamily="2" charset="2"/>
              <a:buChar char="Ø"/>
            </a:pPr>
            <a:r>
              <a:rPr lang="en-US" sz="2400" dirty="0" smtClean="0"/>
              <a:t>Physical Inventory Value Report</a:t>
            </a:r>
          </a:p>
          <a:p>
            <a:pPr>
              <a:buFont typeface="Wingdings" panose="05000000000000000000" pitchFamily="2" charset="2"/>
              <a:buChar char="Ø"/>
            </a:pPr>
            <a:r>
              <a:rPr lang="en-US" sz="2600" dirty="0" smtClean="0"/>
              <a:t>Completing</a:t>
            </a:r>
            <a:r>
              <a:rPr lang="en-US" sz="2800" dirty="0" smtClean="0"/>
              <a:t> </a:t>
            </a:r>
          </a:p>
          <a:p>
            <a:pPr lvl="1">
              <a:buFont typeface="Wingdings" panose="05000000000000000000" pitchFamily="2" charset="2"/>
              <a:buChar char="Ø"/>
            </a:pPr>
            <a:r>
              <a:rPr lang="en-US" sz="2400" dirty="0" smtClean="0"/>
              <a:t>Inventory </a:t>
            </a:r>
            <a:endParaRPr 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1350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153400" cy="1143000"/>
          </a:xfrm>
        </p:spPr>
        <p:txBody>
          <a:bodyPr>
            <a:normAutofit/>
          </a:bodyPr>
          <a:lstStyle/>
          <a:p>
            <a:pPr algn="l"/>
            <a:r>
              <a:rPr lang="en-US" sz="4000" b="1" dirty="0" smtClean="0"/>
              <a:t>Sample Cafe LA Success Routine Form</a:t>
            </a:r>
            <a:endParaRPr lang="en-US" sz="4000" b="1" dirty="0"/>
          </a:p>
        </p:txBody>
      </p:sp>
      <p:pic>
        <p:nvPicPr>
          <p:cNvPr id="1026"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36086" t="11210" r="5639" b="16393"/>
          <a:stretch/>
        </p:blipFill>
        <p:spPr bwMode="auto">
          <a:xfrm>
            <a:off x="533400" y="838200"/>
            <a:ext cx="7620000" cy="54102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89693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990600"/>
          </a:xfrm>
        </p:spPr>
        <p:txBody>
          <a:bodyPr>
            <a:normAutofit/>
          </a:bodyPr>
          <a:lstStyle/>
          <a:p>
            <a:pPr algn="l"/>
            <a:r>
              <a:rPr lang="en-US" sz="4000" b="1" dirty="0" smtClean="0"/>
              <a:t>Objectives</a:t>
            </a:r>
            <a:endParaRPr lang="en-US" sz="4000" b="1" dirty="0"/>
          </a:p>
        </p:txBody>
      </p:sp>
      <p:sp>
        <p:nvSpPr>
          <p:cNvPr id="3" name="Content Placeholder 2"/>
          <p:cNvSpPr>
            <a:spLocks noGrp="1"/>
          </p:cNvSpPr>
          <p:nvPr>
            <p:ph idx="1"/>
          </p:nvPr>
        </p:nvSpPr>
        <p:spPr>
          <a:xfrm>
            <a:off x="762000" y="1219200"/>
            <a:ext cx="7010400" cy="5181600"/>
          </a:xfrm>
        </p:spPr>
        <p:txBody>
          <a:bodyPr>
            <a:normAutofit/>
          </a:bodyPr>
          <a:lstStyle/>
          <a:p>
            <a:pPr marL="0" indent="0">
              <a:buNone/>
            </a:pPr>
            <a:r>
              <a:rPr lang="en-US" sz="2800" dirty="0" smtClean="0"/>
              <a:t>Attendees will learn how to access and utilize Daily/Weekly/Monthly electronic reports that help ensure financial success and operational compliance.</a:t>
            </a:r>
          </a:p>
          <a:p>
            <a:pPr marL="0" indent="0">
              <a:buNone/>
            </a:pPr>
            <a:endParaRPr lang="en-US" dirty="0" smtClean="0"/>
          </a:p>
          <a:p>
            <a:pPr>
              <a:buFont typeface="Arial" pitchFamily="34" charset="0"/>
              <a:buChar char="•"/>
            </a:pPr>
            <a:endParaRPr lang="en-US" dirty="0" smtClean="0"/>
          </a:p>
          <a:p>
            <a:pPr>
              <a:buFont typeface="Arial" pitchFamily="34" charset="0"/>
              <a:buChar char="•"/>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a:buFont typeface="Arial" pitchFamily="34" charset="0"/>
              <a:buChar char="•"/>
            </a:pPr>
            <a:endParaRPr lang="en-US" dirty="0"/>
          </a:p>
          <a:p>
            <a:pPr>
              <a:buFont typeface="Arial" pitchFamily="34" charset="0"/>
              <a:buChar cha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3533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lgn="l"/>
            <a:r>
              <a:rPr lang="en-US" b="1" dirty="0" smtClean="0"/>
              <a:t>Review</a:t>
            </a:r>
            <a:endParaRPr lang="en-US" b="1" dirty="0"/>
          </a:p>
        </p:txBody>
      </p:sp>
      <p:sp>
        <p:nvSpPr>
          <p:cNvPr id="3" name="Content Placeholder 2"/>
          <p:cNvSpPr>
            <a:spLocks noGrp="1"/>
          </p:cNvSpPr>
          <p:nvPr>
            <p:ph idx="1"/>
          </p:nvPr>
        </p:nvSpPr>
        <p:spPr>
          <a:xfrm>
            <a:off x="533400" y="1371600"/>
            <a:ext cx="7772400" cy="4754563"/>
          </a:xfrm>
        </p:spPr>
        <p:txBody>
          <a:bodyPr>
            <a:normAutofit/>
          </a:bodyPr>
          <a:lstStyle/>
          <a:p>
            <a:pPr marL="0" indent="0">
              <a:buNone/>
            </a:pPr>
            <a:endParaRPr lang="en-US" dirty="0" smtClean="0"/>
          </a:p>
          <a:p>
            <a:pPr marL="0" indent="0">
              <a:buNone/>
            </a:pPr>
            <a:r>
              <a:rPr lang="en-US" dirty="0" smtClean="0"/>
              <a:t>You should now know how to </a:t>
            </a:r>
            <a:r>
              <a:rPr lang="en-US" dirty="0"/>
              <a:t>c</a:t>
            </a:r>
            <a:r>
              <a:rPr lang="en-US" dirty="0" smtClean="0"/>
              <a:t>omplete </a:t>
            </a:r>
          </a:p>
          <a:p>
            <a:pPr lvl="1">
              <a:buFont typeface="Wingdings" panose="05000000000000000000" pitchFamily="2" charset="2"/>
              <a:buChar char="Ø"/>
            </a:pPr>
            <a:r>
              <a:rPr lang="en-US" dirty="0"/>
              <a:t>All In One Reports </a:t>
            </a:r>
          </a:p>
          <a:p>
            <a:pPr lvl="1">
              <a:buFont typeface="Wingdings" panose="05000000000000000000" pitchFamily="2" charset="2"/>
              <a:buChar char="Ø"/>
            </a:pPr>
            <a:r>
              <a:rPr lang="en-US" dirty="0"/>
              <a:t>Additional individual self audit reports</a:t>
            </a:r>
          </a:p>
          <a:p>
            <a:pPr lvl="1">
              <a:buFont typeface="Wingdings" panose="05000000000000000000" pitchFamily="2" charset="2"/>
              <a:buChar char="Ø"/>
            </a:pPr>
            <a:r>
              <a:rPr lang="en-US" dirty="0"/>
              <a:t>CMS Finish Line</a:t>
            </a:r>
          </a:p>
          <a:p>
            <a:pPr lvl="1">
              <a:buFont typeface="Wingdings" panose="05000000000000000000" pitchFamily="2" charset="2"/>
              <a:buChar char="Ø"/>
            </a:pPr>
            <a:r>
              <a:rPr lang="en-US" dirty="0"/>
              <a:t>Café LA Success Routine</a:t>
            </a:r>
          </a:p>
          <a:p>
            <a:pPr marL="457200" lvl="1" indent="0">
              <a:buNone/>
            </a:pPr>
            <a:endParaRPr lang="en-US" dirty="0" smtClean="0"/>
          </a:p>
          <a:p>
            <a:pPr>
              <a:buFont typeface="Wingdings" panose="05000000000000000000" pitchFamily="2" charset="2"/>
              <a:buChar char="Ø"/>
            </a:pPr>
            <a:endParaRPr lang="en-US" dirty="0" smtClean="0"/>
          </a:p>
          <a:p>
            <a:pPr lvl="1"/>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633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9725"/>
            <a:ext cx="7239000" cy="4846638"/>
          </a:xfrm>
        </p:spPr>
        <p:txBody>
          <a:bodyPr>
            <a:normAutofit/>
          </a:bodyPr>
          <a:lstStyle/>
          <a:p>
            <a:pPr marL="0" indent="0" algn="ctr">
              <a:buNone/>
            </a:pPr>
            <a:endParaRPr lang="en-US" sz="2800" dirty="0" smtClean="0">
              <a:solidFill>
                <a:schemeClr val="bg2">
                  <a:lumMod val="50000"/>
                </a:schemeClr>
              </a:solidFill>
            </a:endParaRPr>
          </a:p>
          <a:p>
            <a:pPr marL="0" indent="0" algn="ctr">
              <a:buNone/>
            </a:pPr>
            <a:endParaRPr lang="en-US" sz="2800" dirty="0">
              <a:solidFill>
                <a:schemeClr val="bg2">
                  <a:lumMod val="50000"/>
                </a:schemeClr>
              </a:solidFill>
            </a:endParaRPr>
          </a:p>
        </p:txBody>
      </p:sp>
      <p:sp>
        <p:nvSpPr>
          <p:cNvPr id="6" name="Title 1"/>
          <p:cNvSpPr>
            <a:spLocks noGrp="1"/>
          </p:cNvSpPr>
          <p:nvPr>
            <p:ph type="title"/>
          </p:nvPr>
        </p:nvSpPr>
        <p:spPr>
          <a:xfrm>
            <a:off x="457200" y="2209800"/>
            <a:ext cx="8229600" cy="1143000"/>
          </a:xfrm>
        </p:spPr>
        <p:txBody>
          <a:bodyPr>
            <a:normAutofit/>
          </a:bodyPr>
          <a:lstStyle/>
          <a:p>
            <a:r>
              <a:rPr lang="en-US" b="1" dirty="0" smtClean="0"/>
              <a:t>Questions?</a:t>
            </a:r>
            <a:endParaRPr lang="en-US" b="1" dirty="0"/>
          </a:p>
        </p:txBody>
      </p:sp>
    </p:spTree>
    <p:extLst>
      <p:ext uri="{BB962C8B-B14F-4D97-AF65-F5344CB8AC3E}">
        <p14:creationId xmlns:p14="http://schemas.microsoft.com/office/powerpoint/2010/main" val="201370129"/>
      </p:ext>
    </p:extLst>
  </p:cSld>
  <p:clrMapOvr>
    <a:masterClrMapping/>
  </p:clrMapOvr>
  <mc:AlternateContent xmlns:mc="http://schemas.openxmlformats.org/markup-compatibility/2006">
    <mc:Choice xmlns:p14="http://schemas.microsoft.com/office/powerpoint/2010/main" Requires="p14">
      <p:transition spd="slow" p14:dur="2000" advClick="0">
        <p:sndAc>
          <p:stSnd>
            <p:snd r:embed="rId3" name="lastslide.wav"/>
          </p:stSnd>
        </p:sndAc>
      </p:transition>
    </mc:Choice>
    <mc:Fallback>
      <p:transition spd="slow" advClick="0">
        <p:sndAc>
          <p:stSnd>
            <p:snd r:embed="rId3" name="lastsli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990600"/>
          </a:xfrm>
        </p:spPr>
        <p:txBody>
          <a:bodyPr>
            <a:normAutofit fontScale="90000"/>
          </a:bodyPr>
          <a:lstStyle/>
          <a:p>
            <a:pPr algn="l"/>
            <a:r>
              <a:rPr lang="en-US" sz="4000" b="1" dirty="0" smtClean="0"/>
              <a:t>Purpose of Financial Success Routine</a:t>
            </a:r>
            <a:endParaRPr lang="en-US" sz="4000" b="1" dirty="0"/>
          </a:p>
        </p:txBody>
      </p:sp>
      <p:sp>
        <p:nvSpPr>
          <p:cNvPr id="3" name="Content Placeholder 2"/>
          <p:cNvSpPr>
            <a:spLocks noGrp="1"/>
          </p:cNvSpPr>
          <p:nvPr>
            <p:ph idx="1"/>
          </p:nvPr>
        </p:nvSpPr>
        <p:spPr>
          <a:xfrm>
            <a:off x="762000" y="1219200"/>
            <a:ext cx="7010400" cy="5181600"/>
          </a:xfrm>
        </p:spPr>
        <p:txBody>
          <a:bodyPr>
            <a:normAutofit/>
          </a:bodyPr>
          <a:lstStyle/>
          <a:p>
            <a:pPr marL="0" indent="0">
              <a:buNone/>
            </a:pPr>
            <a:r>
              <a:rPr lang="en-US" sz="2800" dirty="0" smtClean="0"/>
              <a:t>The purpose of the financial success routine is a tool developed to confirm that organizational procedures are being followed to validate: </a:t>
            </a:r>
          </a:p>
          <a:p>
            <a:pPr marL="0" indent="0">
              <a:buNone/>
            </a:pPr>
            <a:endParaRPr lang="en-US" sz="1200" dirty="0" smtClean="0"/>
          </a:p>
          <a:p>
            <a:pPr>
              <a:buFont typeface="Wingdings" panose="05000000000000000000" pitchFamily="2" charset="2"/>
              <a:buChar char="Ø"/>
            </a:pPr>
            <a:r>
              <a:rPr lang="en-US" sz="2600" dirty="0" smtClean="0"/>
              <a:t>Operational compliance</a:t>
            </a:r>
          </a:p>
          <a:p>
            <a:pPr>
              <a:buFont typeface="Wingdings" panose="05000000000000000000" pitchFamily="2" charset="2"/>
              <a:buChar char="Ø"/>
            </a:pPr>
            <a:endParaRPr lang="en-US" sz="600" dirty="0" smtClean="0"/>
          </a:p>
          <a:p>
            <a:pPr>
              <a:buFont typeface="Wingdings" panose="05000000000000000000" pitchFamily="2" charset="2"/>
              <a:buChar char="Ø"/>
            </a:pPr>
            <a:r>
              <a:rPr lang="en-US" sz="2600" dirty="0" smtClean="0"/>
              <a:t>Productivity</a:t>
            </a:r>
          </a:p>
          <a:p>
            <a:pPr>
              <a:buFont typeface="Wingdings" panose="05000000000000000000" pitchFamily="2" charset="2"/>
              <a:buChar char="Ø"/>
            </a:pPr>
            <a:endParaRPr lang="en-US" sz="600" dirty="0" smtClean="0"/>
          </a:p>
          <a:p>
            <a:pPr>
              <a:buFont typeface="Wingdings" panose="05000000000000000000" pitchFamily="2" charset="2"/>
              <a:buChar char="Ø"/>
            </a:pPr>
            <a:r>
              <a:rPr lang="en-US" sz="2600" dirty="0" smtClean="0"/>
              <a:t>Accountability</a:t>
            </a:r>
          </a:p>
          <a:p>
            <a:pPr>
              <a:buFont typeface="Wingdings" panose="05000000000000000000" pitchFamily="2" charset="2"/>
              <a:buChar char="Ø"/>
            </a:pPr>
            <a:endParaRPr lang="en-US" sz="600" dirty="0" smtClean="0"/>
          </a:p>
          <a:p>
            <a:pPr>
              <a:buFont typeface="Wingdings" panose="05000000000000000000" pitchFamily="2" charset="2"/>
              <a:buChar char="Ø"/>
            </a:pPr>
            <a:r>
              <a:rPr lang="en-US" sz="2600" dirty="0" smtClean="0"/>
              <a:t>Accuracy</a:t>
            </a:r>
          </a:p>
          <a:p>
            <a:pPr>
              <a:buFont typeface="Wingdings" panose="05000000000000000000" pitchFamily="2" charset="2"/>
              <a:buChar char="Ø"/>
            </a:pPr>
            <a:endParaRPr lang="en-US" sz="600" dirty="0" smtClean="0"/>
          </a:p>
          <a:p>
            <a:pPr>
              <a:buFont typeface="Wingdings" panose="05000000000000000000" pitchFamily="2" charset="2"/>
              <a:buChar char="Ø"/>
            </a:pPr>
            <a:r>
              <a:rPr lang="en-US" sz="2600" dirty="0" smtClean="0"/>
              <a:t>Inventory Management</a:t>
            </a:r>
          </a:p>
          <a:p>
            <a:pPr marL="0" indent="0">
              <a:buNone/>
            </a:pPr>
            <a:endParaRPr lang="en-US" sz="2400" dirty="0" smtClean="0"/>
          </a:p>
          <a:p>
            <a:pPr marL="0" indent="0">
              <a:buNone/>
            </a:pPr>
            <a:endParaRPr lang="en-US" dirty="0" smtClean="0"/>
          </a:p>
          <a:p>
            <a:pPr>
              <a:buFont typeface="Arial" pitchFamily="34" charset="0"/>
              <a:buChar char="•"/>
            </a:pPr>
            <a:endParaRPr lang="en-US" dirty="0" smtClean="0"/>
          </a:p>
          <a:p>
            <a:pPr>
              <a:buFont typeface="Arial" pitchFamily="34" charset="0"/>
              <a:buChar char="•"/>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a:buFont typeface="Arial" pitchFamily="34" charset="0"/>
              <a:buChar char="•"/>
            </a:pPr>
            <a:endParaRPr lang="en-US" dirty="0"/>
          </a:p>
          <a:p>
            <a:pPr>
              <a:buFont typeface="Arial" pitchFamily="34" charset="0"/>
              <a:buChar cha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9726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990600"/>
          </a:xfrm>
        </p:spPr>
        <p:txBody>
          <a:bodyPr>
            <a:normAutofit/>
          </a:bodyPr>
          <a:lstStyle/>
          <a:p>
            <a:pPr algn="l"/>
            <a:r>
              <a:rPr lang="en-US" sz="4000" b="1" dirty="0" smtClean="0"/>
              <a:t>Definition of Success Routine</a:t>
            </a:r>
            <a:endParaRPr lang="en-US" sz="4000" b="1" dirty="0"/>
          </a:p>
        </p:txBody>
      </p:sp>
      <p:sp>
        <p:nvSpPr>
          <p:cNvPr id="3" name="Content Placeholder 2"/>
          <p:cNvSpPr>
            <a:spLocks noGrp="1"/>
          </p:cNvSpPr>
          <p:nvPr>
            <p:ph idx="1"/>
          </p:nvPr>
        </p:nvSpPr>
        <p:spPr>
          <a:xfrm>
            <a:off x="533400" y="1219200"/>
            <a:ext cx="7010400" cy="5181600"/>
          </a:xfrm>
        </p:spPr>
        <p:txBody>
          <a:bodyPr>
            <a:normAutofit/>
          </a:bodyPr>
          <a:lstStyle/>
          <a:p>
            <a:pPr marL="0" indent="0">
              <a:buNone/>
            </a:pPr>
            <a:r>
              <a:rPr lang="en-US" sz="2800" dirty="0" smtClean="0"/>
              <a:t>A Success Routine is a “travel path” that when utilized, confirms that operational requirements are followed.</a:t>
            </a:r>
          </a:p>
          <a:p>
            <a:pPr marL="0" indent="0">
              <a:buNone/>
            </a:pPr>
            <a:endParaRPr lang="en-US" sz="800" dirty="0" smtClean="0"/>
          </a:p>
          <a:p>
            <a:pPr lvl="1">
              <a:buFont typeface="Wingdings" panose="05000000000000000000" pitchFamily="2" charset="2"/>
              <a:buChar char="Ø"/>
            </a:pPr>
            <a:r>
              <a:rPr lang="en-US" sz="2400" dirty="0" smtClean="0"/>
              <a:t>Provides an oversight </a:t>
            </a:r>
            <a:r>
              <a:rPr lang="en-US" sz="2400" dirty="0"/>
              <a:t>to ensure people handle </a:t>
            </a:r>
            <a:r>
              <a:rPr lang="en-US" sz="2400" dirty="0" smtClean="0"/>
              <a:t>company </a:t>
            </a:r>
            <a:r>
              <a:rPr lang="en-US" sz="2400" dirty="0"/>
              <a:t>money and assets appropriately </a:t>
            </a:r>
            <a:endParaRPr lang="en-US" sz="1300" dirty="0" smtClean="0"/>
          </a:p>
          <a:p>
            <a:pPr marL="0" indent="0">
              <a:buNone/>
            </a:pPr>
            <a:endParaRPr lang="en-US" sz="2400" dirty="0" smtClean="0"/>
          </a:p>
          <a:p>
            <a:pPr marL="0" indent="0">
              <a:buNone/>
            </a:pPr>
            <a:endParaRPr lang="en-US" dirty="0" smtClean="0"/>
          </a:p>
          <a:p>
            <a:pPr>
              <a:buFont typeface="Arial" pitchFamily="34" charset="0"/>
              <a:buChar char="•"/>
            </a:pPr>
            <a:endParaRPr lang="en-US" dirty="0" smtClean="0"/>
          </a:p>
          <a:p>
            <a:pPr>
              <a:buFont typeface="Arial" pitchFamily="34" charset="0"/>
              <a:buChar char="•"/>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a:buFont typeface="Arial" pitchFamily="34" charset="0"/>
              <a:buChar char="•"/>
            </a:pPr>
            <a:endParaRPr lang="en-US" dirty="0"/>
          </a:p>
          <a:p>
            <a:pPr>
              <a:buFont typeface="Arial" pitchFamily="34" charset="0"/>
              <a:buChar cha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1053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077200" cy="762000"/>
          </a:xfrm>
        </p:spPr>
        <p:txBody>
          <a:bodyPr>
            <a:normAutofit/>
          </a:bodyPr>
          <a:lstStyle/>
          <a:p>
            <a:pPr algn="l"/>
            <a:r>
              <a:rPr lang="en-US" sz="4000" b="1" dirty="0" smtClean="0"/>
              <a:t>Overview of the Process</a:t>
            </a:r>
            <a:endParaRPr lang="en-US" sz="4000" b="1" dirty="0"/>
          </a:p>
        </p:txBody>
      </p:sp>
      <p:sp>
        <p:nvSpPr>
          <p:cNvPr id="3" name="Content Placeholder 2"/>
          <p:cNvSpPr>
            <a:spLocks noGrp="1"/>
          </p:cNvSpPr>
          <p:nvPr>
            <p:ph idx="1"/>
          </p:nvPr>
        </p:nvSpPr>
        <p:spPr>
          <a:xfrm>
            <a:off x="533400" y="914400"/>
            <a:ext cx="7772400" cy="5410200"/>
          </a:xfrm>
        </p:spPr>
        <p:txBody>
          <a:bodyPr>
            <a:noAutofit/>
          </a:bodyPr>
          <a:lstStyle/>
          <a:p>
            <a:pPr marL="0" indent="0">
              <a:buNone/>
            </a:pPr>
            <a:endParaRPr lang="en-US" sz="2000" dirty="0" smtClean="0"/>
          </a:p>
          <a:p>
            <a:pPr marL="0" indent="0">
              <a:buNone/>
            </a:pPr>
            <a:r>
              <a:rPr lang="en-US" sz="2800" dirty="0" smtClean="0"/>
              <a:t>The success routine is used to monitor reports to ensure that accurate information is documented.</a:t>
            </a:r>
          </a:p>
          <a:p>
            <a:pPr marL="0" indent="0">
              <a:buNone/>
            </a:pPr>
            <a:r>
              <a:rPr lang="en-US" sz="2800" dirty="0" smtClean="0"/>
              <a:t>Reports serve as a self </a:t>
            </a:r>
            <a:r>
              <a:rPr lang="en-US" sz="2800" dirty="0"/>
              <a:t>audit </a:t>
            </a:r>
            <a:r>
              <a:rPr lang="en-US" sz="2800" dirty="0" smtClean="0"/>
              <a:t>tool to review figures </a:t>
            </a:r>
            <a:r>
              <a:rPr lang="en-US" sz="2800" dirty="0"/>
              <a:t>for the </a:t>
            </a:r>
            <a:r>
              <a:rPr lang="en-US" sz="2800" dirty="0" smtClean="0"/>
              <a:t>week:</a:t>
            </a:r>
          </a:p>
          <a:p>
            <a:pPr marL="0" indent="0">
              <a:buNone/>
            </a:pPr>
            <a:endParaRPr lang="en-US" sz="1200" dirty="0" smtClean="0"/>
          </a:p>
          <a:p>
            <a:pPr lvl="1">
              <a:buFont typeface="Wingdings" panose="05000000000000000000" pitchFamily="2" charset="2"/>
              <a:buChar char="Ø"/>
            </a:pPr>
            <a:r>
              <a:rPr lang="en-US" sz="2400" dirty="0" smtClean="0"/>
              <a:t>All In One Reports </a:t>
            </a:r>
          </a:p>
          <a:p>
            <a:pPr lvl="1">
              <a:buFont typeface="Wingdings" panose="05000000000000000000" pitchFamily="2" charset="2"/>
              <a:buChar char="Ø"/>
            </a:pPr>
            <a:endParaRPr lang="en-US" sz="600" dirty="0" smtClean="0"/>
          </a:p>
          <a:p>
            <a:pPr lvl="1">
              <a:buFont typeface="Wingdings" panose="05000000000000000000" pitchFamily="2" charset="2"/>
              <a:buChar char="Ø"/>
            </a:pPr>
            <a:r>
              <a:rPr lang="en-US" sz="2400" dirty="0" smtClean="0"/>
              <a:t>Additional individual self audit reports</a:t>
            </a:r>
          </a:p>
          <a:p>
            <a:pPr lvl="1">
              <a:buFont typeface="Wingdings" panose="05000000000000000000" pitchFamily="2" charset="2"/>
              <a:buChar char="Ø"/>
            </a:pPr>
            <a:endParaRPr lang="en-US" sz="600" dirty="0" smtClean="0"/>
          </a:p>
          <a:p>
            <a:pPr lvl="1">
              <a:buFont typeface="Wingdings" panose="05000000000000000000" pitchFamily="2" charset="2"/>
              <a:buChar char="Ø"/>
            </a:pPr>
            <a:r>
              <a:rPr lang="en-US" sz="2400" dirty="0" smtClean="0"/>
              <a:t>CMS Finish Line</a:t>
            </a:r>
          </a:p>
          <a:p>
            <a:pPr lvl="1">
              <a:buFont typeface="Wingdings" panose="05000000000000000000" pitchFamily="2" charset="2"/>
              <a:buChar char="Ø"/>
            </a:pPr>
            <a:endParaRPr lang="en-US" sz="600" dirty="0" smtClean="0"/>
          </a:p>
          <a:p>
            <a:pPr lvl="1">
              <a:buFont typeface="Wingdings" panose="05000000000000000000" pitchFamily="2" charset="2"/>
              <a:buChar char="Ø"/>
            </a:pPr>
            <a:r>
              <a:rPr lang="en-US" sz="2400" dirty="0" smtClean="0"/>
              <a:t>Café LA Success Routine</a:t>
            </a:r>
          </a:p>
          <a:p>
            <a:pPr marL="514350" lvl="1" indent="0">
              <a:buNone/>
            </a:pPr>
            <a:endParaRPr lang="en-US" dirty="0" smtClean="0"/>
          </a:p>
          <a:p>
            <a:pPr marL="914400" lvl="2" indent="0">
              <a:buNone/>
            </a:pPr>
            <a:endParaRPr lang="en-US" sz="2000" dirty="0" smtClean="0"/>
          </a:p>
          <a:p>
            <a:pPr lvl="2">
              <a:buFont typeface="Arial" pitchFamily="34" charset="0"/>
              <a:buChar char="•"/>
            </a:pPr>
            <a:endParaRPr lang="en-US" sz="2000"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4600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990600"/>
          </a:xfrm>
        </p:spPr>
        <p:txBody>
          <a:bodyPr>
            <a:normAutofit/>
          </a:bodyPr>
          <a:lstStyle/>
          <a:p>
            <a:pPr algn="l"/>
            <a:r>
              <a:rPr lang="en-US" sz="4000" b="1" dirty="0" smtClean="0"/>
              <a:t> All </a:t>
            </a:r>
            <a:r>
              <a:rPr lang="en-US" sz="4000" b="1" dirty="0"/>
              <a:t>I</a:t>
            </a:r>
            <a:r>
              <a:rPr lang="en-US" sz="4000" b="1" dirty="0" smtClean="0"/>
              <a:t>n One Report</a:t>
            </a:r>
            <a:endParaRPr lang="en-US" sz="4000" b="1" dirty="0"/>
          </a:p>
        </p:txBody>
      </p:sp>
      <p:sp>
        <p:nvSpPr>
          <p:cNvPr id="3" name="Content Placeholder 2"/>
          <p:cNvSpPr>
            <a:spLocks noGrp="1"/>
          </p:cNvSpPr>
          <p:nvPr>
            <p:ph idx="1"/>
          </p:nvPr>
        </p:nvSpPr>
        <p:spPr>
          <a:xfrm>
            <a:off x="685800" y="1295400"/>
            <a:ext cx="7315200" cy="4906963"/>
          </a:xfrm>
        </p:spPr>
        <p:txBody>
          <a:bodyPr>
            <a:normAutofit/>
          </a:bodyPr>
          <a:lstStyle/>
          <a:p>
            <a:pPr marL="0" indent="0">
              <a:buNone/>
            </a:pPr>
            <a:r>
              <a:rPr lang="en-US" sz="2800" dirty="0" smtClean="0"/>
              <a:t>The All </a:t>
            </a:r>
            <a:r>
              <a:rPr lang="en-US" sz="2800" dirty="0"/>
              <a:t>In One </a:t>
            </a:r>
            <a:r>
              <a:rPr lang="en-US" sz="2800" dirty="0" smtClean="0"/>
              <a:t>Report consists of four categories </a:t>
            </a:r>
            <a:r>
              <a:rPr lang="en-US" sz="2800" dirty="0"/>
              <a:t>and is used as a self audit to double check figures for accuracy </a:t>
            </a:r>
            <a:r>
              <a:rPr lang="en-US" sz="2800" dirty="0" smtClean="0"/>
              <a:t>:	</a:t>
            </a:r>
            <a:endParaRPr lang="en-US" sz="2600" dirty="0" smtClean="0"/>
          </a:p>
          <a:p>
            <a:pPr marL="971550" lvl="1" indent="-514350">
              <a:buFont typeface="+mj-lt"/>
              <a:buAutoNum type="arabicPeriod"/>
            </a:pPr>
            <a:r>
              <a:rPr lang="en-US" sz="2600" dirty="0" smtClean="0"/>
              <a:t>Bank Deposits </a:t>
            </a:r>
            <a:endParaRPr lang="en-US" sz="2600" dirty="0"/>
          </a:p>
          <a:p>
            <a:pPr marL="971550" lvl="1" indent="-514350">
              <a:buFont typeface="+mj-lt"/>
              <a:buAutoNum type="arabicPeriod"/>
            </a:pPr>
            <a:r>
              <a:rPr lang="en-US" sz="2600" dirty="0"/>
              <a:t>Edit Check</a:t>
            </a:r>
          </a:p>
          <a:p>
            <a:pPr marL="971550" lvl="1" indent="-514350">
              <a:buFont typeface="+mj-lt"/>
              <a:buAutoNum type="arabicPeriod"/>
            </a:pPr>
            <a:r>
              <a:rPr lang="en-US" sz="2600" dirty="0"/>
              <a:t>Production Record</a:t>
            </a:r>
          </a:p>
          <a:p>
            <a:pPr marL="971550" lvl="1" indent="-514350">
              <a:buFont typeface="+mj-lt"/>
              <a:buAutoNum type="arabicPeriod"/>
            </a:pPr>
            <a:r>
              <a:rPr lang="en-US" sz="2600" dirty="0" smtClean="0"/>
              <a:t>Till Report</a:t>
            </a:r>
          </a:p>
          <a:p>
            <a:pPr marL="114300" indent="0">
              <a:buNone/>
            </a:pPr>
            <a:endParaRPr lang="en-US" sz="900" dirty="0"/>
          </a:p>
          <a:p>
            <a:pPr marL="114300" indent="0">
              <a:buNone/>
            </a:pPr>
            <a:r>
              <a:rPr lang="en-US" sz="2200" b="1" dirty="0" smtClean="0"/>
              <a:t>NOTE: </a:t>
            </a:r>
            <a:r>
              <a:rPr lang="en-US" sz="2200" dirty="0" smtClean="0"/>
              <a:t>Adjustments should be made immediately and stored in a folder on the desktop</a:t>
            </a:r>
            <a:endParaRPr lang="en-US" sz="2200" dirty="0"/>
          </a:p>
          <a:p>
            <a:pPr marL="0" indent="0">
              <a:buNone/>
            </a:pPr>
            <a:endParaRPr lang="en-US" sz="2800" dirty="0" smtClean="0"/>
          </a:p>
          <a:p>
            <a:pPr marL="0" indent="0">
              <a:buNone/>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910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990600"/>
          </a:xfrm>
        </p:spPr>
        <p:txBody>
          <a:bodyPr>
            <a:normAutofit/>
          </a:bodyPr>
          <a:lstStyle/>
          <a:p>
            <a:pPr algn="l"/>
            <a:r>
              <a:rPr lang="en-US" sz="4000" b="1" dirty="0" smtClean="0"/>
              <a:t>Bank Deposit Report</a:t>
            </a:r>
            <a:endParaRPr lang="en-US" sz="4000" b="1" dirty="0"/>
          </a:p>
        </p:txBody>
      </p:sp>
      <p:sp>
        <p:nvSpPr>
          <p:cNvPr id="3" name="Content Placeholder 2"/>
          <p:cNvSpPr>
            <a:spLocks noGrp="1"/>
          </p:cNvSpPr>
          <p:nvPr>
            <p:ph idx="1"/>
          </p:nvPr>
        </p:nvSpPr>
        <p:spPr>
          <a:xfrm>
            <a:off x="609600" y="990600"/>
            <a:ext cx="7620000" cy="5257800"/>
          </a:xfrm>
        </p:spPr>
        <p:txBody>
          <a:bodyPr/>
          <a:lstStyle/>
          <a:p>
            <a:pPr marL="0" indent="0">
              <a:buNone/>
            </a:pPr>
            <a:endParaRPr lang="en-US" sz="1200" dirty="0" smtClean="0"/>
          </a:p>
          <a:p>
            <a:pPr marL="0" indent="0">
              <a:buNone/>
            </a:pPr>
            <a:r>
              <a:rPr lang="en-US" sz="2600" dirty="0" smtClean="0"/>
              <a:t>Compare the information entered into CMS with the amount on the bank deposit slip. </a:t>
            </a:r>
          </a:p>
          <a:p>
            <a:pPr lvl="1">
              <a:buFont typeface="Wingdings" panose="05000000000000000000" pitchFamily="2" charset="2"/>
              <a:buChar char="Ø"/>
            </a:pPr>
            <a:r>
              <a:rPr lang="en-US" sz="2400" dirty="0" smtClean="0"/>
              <a:t>Both amounts </a:t>
            </a:r>
            <a:r>
              <a:rPr lang="en-US" sz="2400" dirty="0"/>
              <a:t>s</a:t>
            </a:r>
            <a:r>
              <a:rPr lang="en-US" sz="2400" dirty="0" smtClean="0"/>
              <a:t>hould match</a:t>
            </a:r>
          </a:p>
          <a:p>
            <a:pPr lvl="1">
              <a:buFont typeface="Wingdings" panose="05000000000000000000" pitchFamily="2" charset="2"/>
              <a:buChar char="Ø"/>
            </a:pPr>
            <a:r>
              <a:rPr lang="en-US" sz="2400" dirty="0"/>
              <a:t>A</a:t>
            </a:r>
            <a:r>
              <a:rPr lang="en-US" sz="2400" dirty="0" smtClean="0"/>
              <a:t>ny discrepancies must be investigated and corrected</a:t>
            </a:r>
            <a:endParaRPr lang="en-US" sz="2400" dirty="0"/>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317" t="30536" r="30195" b="41756"/>
          <a:stretch/>
        </p:blipFill>
        <p:spPr bwMode="auto">
          <a:xfrm>
            <a:off x="685800" y="3429000"/>
            <a:ext cx="7315200" cy="27432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914400" y="4495800"/>
            <a:ext cx="685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1981200" y="3581400"/>
            <a:ext cx="533400" cy="3048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6934200" y="3581400"/>
            <a:ext cx="533400" cy="3048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7620000" y="3618614"/>
            <a:ext cx="533400" cy="3048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916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599" cy="990600"/>
          </a:xfrm>
        </p:spPr>
        <p:txBody>
          <a:bodyPr>
            <a:normAutofit/>
          </a:bodyPr>
          <a:lstStyle/>
          <a:p>
            <a:pPr algn="l"/>
            <a:r>
              <a:rPr lang="en-US" sz="4000" b="1" dirty="0" smtClean="0"/>
              <a:t>Edit Check </a:t>
            </a:r>
            <a:r>
              <a:rPr lang="en-US" sz="4000" b="1" dirty="0"/>
              <a:t>R</a:t>
            </a:r>
            <a:r>
              <a:rPr lang="en-US" sz="4000" b="1" dirty="0" smtClean="0"/>
              <a:t>eport</a:t>
            </a:r>
            <a:endParaRPr lang="en-US" sz="4000" b="1" dirty="0"/>
          </a:p>
        </p:txBody>
      </p:sp>
      <p:sp>
        <p:nvSpPr>
          <p:cNvPr id="3" name="Content Placeholder 2"/>
          <p:cNvSpPr>
            <a:spLocks noGrp="1"/>
          </p:cNvSpPr>
          <p:nvPr>
            <p:ph idx="1"/>
          </p:nvPr>
        </p:nvSpPr>
        <p:spPr>
          <a:xfrm>
            <a:off x="533400" y="1066801"/>
            <a:ext cx="7702187" cy="5334000"/>
          </a:xfrm>
        </p:spPr>
        <p:txBody>
          <a:bodyPr>
            <a:normAutofit/>
          </a:bodyPr>
          <a:lstStyle/>
          <a:p>
            <a:pPr marL="0" indent="0">
              <a:buNone/>
            </a:pPr>
            <a:r>
              <a:rPr lang="en-US" sz="2600" dirty="0" smtClean="0"/>
              <a:t>The edit check report displays the number of eligible applications by type, meal counts, participation percentages by type, attendance factor, meal period totals, and enrollment information for the date.</a:t>
            </a:r>
          </a:p>
          <a:p>
            <a:pPr marL="0" indent="0">
              <a:buNone/>
            </a:pPr>
            <a:endParaRPr lang="en-US" sz="600" dirty="0" smtClean="0"/>
          </a:p>
          <a:p>
            <a:pPr lvl="1">
              <a:buFont typeface="Wingdings" panose="05000000000000000000" pitchFamily="2" charset="2"/>
              <a:buChar char="Ø"/>
            </a:pPr>
            <a:r>
              <a:rPr lang="en-US" sz="2400" dirty="0" smtClean="0"/>
              <a:t>Review this report daily </a:t>
            </a:r>
          </a:p>
          <a:p>
            <a:pPr lvl="1">
              <a:buFont typeface="Wingdings" panose="05000000000000000000" pitchFamily="2" charset="2"/>
              <a:buChar char="Ø"/>
            </a:pPr>
            <a:r>
              <a:rPr lang="en-US" sz="2400" dirty="0" smtClean="0"/>
              <a:t>Record any reason(s) that the figures are not compliant</a:t>
            </a:r>
          </a:p>
        </p:txBody>
      </p:sp>
      <p:sp>
        <p:nvSpPr>
          <p:cNvPr id="4" name="Rectangle 3"/>
          <p:cNvSpPr/>
          <p:nvPr/>
        </p:nvSpPr>
        <p:spPr>
          <a:xfrm>
            <a:off x="1447800" y="4191000"/>
            <a:ext cx="609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56012" y="4191000"/>
            <a:ext cx="7244987" cy="1998920"/>
            <a:chOff x="383969" y="1905000"/>
            <a:chExt cx="7620000" cy="4343400"/>
          </a:xfrm>
        </p:grpSpPr>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171" t="35815" r="26561" b="34095"/>
            <a:stretch/>
          </p:blipFill>
          <p:spPr bwMode="auto">
            <a:xfrm>
              <a:off x="383969" y="1905000"/>
              <a:ext cx="7620000"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85800" y="2590800"/>
              <a:ext cx="137160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gr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9039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2014 Cafe LA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6523</TotalTime>
  <Words>3311</Words>
  <Application>Microsoft Office PowerPoint</Application>
  <PresentationFormat>On-screen Show (4:3)</PresentationFormat>
  <Paragraphs>347</Paragraphs>
  <Slides>31</Slides>
  <Notes>31</Notes>
  <HiddenSlides>0</HiddenSlides>
  <MMClips>28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Times New Roman</vt:lpstr>
      <vt:lpstr>Wingdings</vt:lpstr>
      <vt:lpstr>2014 Cafe LA Presentation template</vt:lpstr>
      <vt:lpstr> Financial Success  Routine </vt:lpstr>
      <vt:lpstr>Financial Success  Routine    </vt:lpstr>
      <vt:lpstr>Objectives</vt:lpstr>
      <vt:lpstr>Purpose of Financial Success Routine</vt:lpstr>
      <vt:lpstr>Definition of Success Routine</vt:lpstr>
      <vt:lpstr>Overview of the Process</vt:lpstr>
      <vt:lpstr> All In One Report</vt:lpstr>
      <vt:lpstr>Bank Deposit Report</vt:lpstr>
      <vt:lpstr>Edit Check Report</vt:lpstr>
      <vt:lpstr>Edit Check Activity </vt:lpstr>
      <vt:lpstr>Activity </vt:lpstr>
      <vt:lpstr>Correct!</vt:lpstr>
      <vt:lpstr>Incorrect!</vt:lpstr>
      <vt:lpstr>Menu Production Record</vt:lpstr>
      <vt:lpstr>Till Report</vt:lpstr>
      <vt:lpstr>Additional Reports Available</vt:lpstr>
      <vt:lpstr>Meal Count Report</vt:lpstr>
      <vt:lpstr>Shopping List Audit</vt:lpstr>
      <vt:lpstr>Receiving and Stock Transfers</vt:lpstr>
      <vt:lpstr>Production Audit</vt:lpstr>
      <vt:lpstr>CMS Production Profit and Loss Report</vt:lpstr>
      <vt:lpstr>Physical Inventory Dates Report</vt:lpstr>
      <vt:lpstr>Physical Inventory Dates Report cont.</vt:lpstr>
      <vt:lpstr>CMS FINISH LINE CHECKLIST</vt:lpstr>
      <vt:lpstr>CMS Finish Line Checklist </vt:lpstr>
      <vt:lpstr>CMS Finish Line – Daily </vt:lpstr>
      <vt:lpstr>CMS Finish Line - Weekly</vt:lpstr>
      <vt:lpstr>CMS Finish Line - Monthly</vt:lpstr>
      <vt:lpstr>Sample Cafe LA Success Routine Form</vt:lpstr>
      <vt:lpstr>Review</vt:lpstr>
      <vt:lpstr>Questions?</vt:lpstr>
    </vt:vector>
  </TitlesOfParts>
  <Company>LAUSD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in one &amp; Friday success</dc:title>
  <dc:creator>Windows 7 pro X64</dc:creator>
  <cp:lastModifiedBy>Admin</cp:lastModifiedBy>
  <cp:revision>589</cp:revision>
  <cp:lastPrinted>2015-07-10T21:10:22Z</cp:lastPrinted>
  <dcterms:created xsi:type="dcterms:W3CDTF">2013-12-05T17:53:55Z</dcterms:created>
  <dcterms:modified xsi:type="dcterms:W3CDTF">2015-08-05T18:47:39Z</dcterms:modified>
</cp:coreProperties>
</file>